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bstracted Dream" panose="020B0604020202020204" charset="-128"/>
      <p:regular r:id="rId15"/>
    </p:embeddedFont>
    <p:embeddedFont>
      <p:font typeface="Accordion Black" panose="020B060402020202020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 Bold" panose="020B0604020202020204" charset="0"/>
      <p:regular r:id="rId21"/>
    </p:embeddedFont>
    <p:embeddedFont>
      <p:font typeface="Fibre" panose="020B0604020202020204" charset="0"/>
      <p:regular r:id="rId22"/>
    </p:embeddedFont>
    <p:embeddedFont>
      <p:font typeface="Raleway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5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18" Type="http://schemas.openxmlformats.org/officeDocument/2006/relationships/image" Target="../media/image9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9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96.png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5.sv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svg"/><Relationship Id="rId18" Type="http://schemas.openxmlformats.org/officeDocument/2006/relationships/image" Target="../media/image103.png"/><Relationship Id="rId3" Type="http://schemas.openxmlformats.org/officeDocument/2006/relationships/image" Target="../media/image108.svg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17" Type="http://schemas.openxmlformats.org/officeDocument/2006/relationships/image" Target="../media/image122.sv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openxmlformats.org/officeDocument/2006/relationships/image" Target="../media/image110.svg"/><Relationship Id="rId15" Type="http://schemas.openxmlformats.org/officeDocument/2006/relationships/image" Target="../media/image120.svg"/><Relationship Id="rId10" Type="http://schemas.openxmlformats.org/officeDocument/2006/relationships/image" Target="../media/image115.png"/><Relationship Id="rId19" Type="http://schemas.openxmlformats.org/officeDocument/2006/relationships/image" Target="../media/image104.svg"/><Relationship Id="rId4" Type="http://schemas.openxmlformats.org/officeDocument/2006/relationships/image" Target="../media/image109.png"/><Relationship Id="rId9" Type="http://schemas.openxmlformats.org/officeDocument/2006/relationships/image" Target="../media/image114.svg"/><Relationship Id="rId1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39.svg"/><Relationship Id="rId4" Type="http://schemas.openxmlformats.org/officeDocument/2006/relationships/image" Target="../media/image35.sv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.sv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12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31.svg"/><Relationship Id="rId4" Type="http://schemas.openxmlformats.org/officeDocument/2006/relationships/image" Target="../media/image17.sv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58.png"/><Relationship Id="rId3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openxmlformats.org/officeDocument/2006/relationships/image" Target="../media/image57.svg"/><Relationship Id="rId2" Type="http://schemas.openxmlformats.org/officeDocument/2006/relationships/image" Target="../media/image1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41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40697" y="429038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288066">
            <a:off x="-1070424" y="23061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490176" y="8056425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9" y="0"/>
                </a:lnTo>
                <a:lnTo>
                  <a:pt x="549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4747568">
            <a:off x="15018219" y="549884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5"/>
                </a:lnTo>
                <a:lnTo>
                  <a:pt x="0" y="27356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959820">
            <a:off x="12604314" y="979127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0" y="0"/>
                </a:moveTo>
                <a:lnTo>
                  <a:pt x="4517246" y="0"/>
                </a:lnTo>
                <a:lnTo>
                  <a:pt x="4517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88802" y="3650922"/>
            <a:ext cx="10910396" cy="191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Accordion Black"/>
              </a:rPr>
              <a:t>CONTROL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14102" y="5837883"/>
            <a:ext cx="8459795" cy="66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30">
                <a:solidFill>
                  <a:srgbClr val="000000"/>
                </a:solidFill>
                <a:latin typeface="Abstracted Dream"/>
              </a:rPr>
              <a:t>Presented 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14102" y="6737933"/>
            <a:ext cx="8459795" cy="285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8"/>
              </a:lnSpc>
            </a:pPr>
            <a:r>
              <a:rPr lang="en-US" sz="3381" spc="125">
                <a:solidFill>
                  <a:srgbClr val="000000"/>
                </a:solidFill>
                <a:latin typeface="Abstracted Dream"/>
              </a:rPr>
              <a:t>Adarsha Shakya</a:t>
            </a:r>
          </a:p>
          <a:p>
            <a:pPr algn="ctr">
              <a:lnSpc>
                <a:spcPts val="4328"/>
              </a:lnSpc>
            </a:pPr>
            <a:r>
              <a:rPr lang="en-US" sz="3381" spc="125">
                <a:solidFill>
                  <a:srgbClr val="000000"/>
                </a:solidFill>
                <a:latin typeface="Abstracted Dream"/>
              </a:rPr>
              <a:t>Kritya Shah</a:t>
            </a:r>
          </a:p>
          <a:p>
            <a:pPr algn="ctr">
              <a:lnSpc>
                <a:spcPts val="4328"/>
              </a:lnSpc>
            </a:pPr>
            <a:r>
              <a:rPr lang="en-US" sz="3381" spc="125">
                <a:solidFill>
                  <a:srgbClr val="000000"/>
                </a:solidFill>
                <a:latin typeface="Abstracted Dream"/>
              </a:rPr>
              <a:t>Nitin Maharjan</a:t>
            </a:r>
          </a:p>
          <a:p>
            <a:pPr algn="ctr">
              <a:lnSpc>
                <a:spcPts val="4328"/>
              </a:lnSpc>
            </a:pPr>
            <a:r>
              <a:rPr lang="en-US" sz="3381" spc="125">
                <a:solidFill>
                  <a:srgbClr val="000000"/>
                </a:solidFill>
                <a:latin typeface="Abstracted Dream"/>
              </a:rPr>
              <a:t>Sarina Maharajan</a:t>
            </a:r>
          </a:p>
          <a:p>
            <a:pPr algn="ctr">
              <a:lnSpc>
                <a:spcPts val="4381"/>
              </a:lnSpc>
            </a:pPr>
            <a:endParaRPr lang="en-US" sz="3381" spc="125">
              <a:solidFill>
                <a:srgbClr val="000000"/>
              </a:solidFill>
              <a:latin typeface="Abstracted Dream"/>
            </a:endParaRPr>
          </a:p>
        </p:txBody>
      </p:sp>
      <p:sp>
        <p:nvSpPr>
          <p:cNvPr id="14" name="Freeform 14"/>
          <p:cNvSpPr/>
          <p:nvPr/>
        </p:nvSpPr>
        <p:spPr>
          <a:xfrm rot="-4351002">
            <a:off x="699568" y="4308756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0" y="0"/>
                </a:moveTo>
                <a:lnTo>
                  <a:pt x="4517246" y="0"/>
                </a:lnTo>
                <a:lnTo>
                  <a:pt x="4517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2311" y="3629362"/>
            <a:ext cx="5660331" cy="4114800"/>
          </a:xfrm>
          <a:custGeom>
            <a:avLst/>
            <a:gdLst/>
            <a:ahLst/>
            <a:cxnLst/>
            <a:rect l="l" t="t" r="r" b="b"/>
            <a:pathLst>
              <a:path w="5660331" h="4114800">
                <a:moveTo>
                  <a:pt x="0" y="0"/>
                </a:moveTo>
                <a:lnTo>
                  <a:pt x="5660332" y="0"/>
                </a:lnTo>
                <a:lnTo>
                  <a:pt x="56603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9230" y="8346521"/>
            <a:ext cx="4356942" cy="3038967"/>
          </a:xfrm>
          <a:custGeom>
            <a:avLst/>
            <a:gdLst/>
            <a:ahLst/>
            <a:cxnLst/>
            <a:rect l="l" t="t" r="r" b="b"/>
            <a:pathLst>
              <a:path w="4356942" h="3038967">
                <a:moveTo>
                  <a:pt x="0" y="0"/>
                </a:moveTo>
                <a:lnTo>
                  <a:pt x="4356942" y="0"/>
                </a:lnTo>
                <a:lnTo>
                  <a:pt x="4356942" y="3038968"/>
                </a:lnTo>
                <a:lnTo>
                  <a:pt x="0" y="3038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95379" y="-519088"/>
            <a:ext cx="7315200" cy="2258568"/>
          </a:xfrm>
          <a:custGeom>
            <a:avLst/>
            <a:gdLst/>
            <a:ahLst/>
            <a:cxnLst/>
            <a:rect l="l" t="t" r="r" b="b"/>
            <a:pathLst>
              <a:path w="7315200" h="2258568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59015" y="1451489"/>
            <a:ext cx="7848753" cy="246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Accordion Black"/>
              </a:rPr>
              <a:t>Total Quality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15195" y="4360319"/>
            <a:ext cx="7707571" cy="521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>
              <a:lnSpc>
                <a:spcPts val="4787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Abstracted Dream"/>
              </a:rPr>
              <a:t>An ongoing process of detecting and reducing errors.</a:t>
            </a:r>
          </a:p>
          <a:p>
            <a:pPr marL="604515" lvl="1" indent="-302257">
              <a:lnSpc>
                <a:spcPts val="4787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Abstracted Dream"/>
              </a:rPr>
              <a:t>Used to improve customer service, and ensure that employees are properly trained.</a:t>
            </a:r>
          </a:p>
          <a:p>
            <a:pPr marL="604515" lvl="1" indent="-302257">
              <a:lnSpc>
                <a:spcPts val="4787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Abstracted Dream"/>
              </a:rPr>
              <a:t>Focus on improving the quality of an organization's outputs. </a:t>
            </a:r>
          </a:p>
          <a:p>
            <a:pPr marL="604515" lvl="1" indent="-302257">
              <a:lnSpc>
                <a:spcPts val="4787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Abstracted Dream"/>
              </a:rPr>
              <a:t>Aims to hold all parties involved in the production process.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2799" spc="167">
              <a:solidFill>
                <a:srgbClr val="000000"/>
              </a:solidFill>
              <a:latin typeface="Abstracted Dream"/>
            </a:endParaRP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798045">
            <a:off x="10057931" y="2131608"/>
            <a:ext cx="1369529" cy="618626"/>
          </a:xfrm>
          <a:custGeom>
            <a:avLst/>
            <a:gdLst/>
            <a:ahLst/>
            <a:cxnLst/>
            <a:rect l="l" t="t" r="r" b="b"/>
            <a:pathLst>
              <a:path w="1369529" h="618626">
                <a:moveTo>
                  <a:pt x="0" y="0"/>
                </a:moveTo>
                <a:lnTo>
                  <a:pt x="1369529" y="0"/>
                </a:lnTo>
                <a:lnTo>
                  <a:pt x="1369529" y="618625"/>
                </a:lnTo>
                <a:lnTo>
                  <a:pt x="0" y="61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9093014" flipV="1">
            <a:off x="6820111" y="2112935"/>
            <a:ext cx="1355109" cy="675008"/>
          </a:xfrm>
          <a:custGeom>
            <a:avLst/>
            <a:gdLst/>
            <a:ahLst/>
            <a:cxnLst/>
            <a:rect l="l" t="t" r="r" b="b"/>
            <a:pathLst>
              <a:path w="1355109" h="675008">
                <a:moveTo>
                  <a:pt x="0" y="675008"/>
                </a:moveTo>
                <a:lnTo>
                  <a:pt x="1355108" y="675008"/>
                </a:lnTo>
                <a:lnTo>
                  <a:pt x="1355108" y="0"/>
                </a:lnTo>
                <a:lnTo>
                  <a:pt x="0" y="0"/>
                </a:lnTo>
                <a:lnTo>
                  <a:pt x="0" y="67500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1820569" flipV="1">
            <a:off x="9935348" y="7642208"/>
            <a:ext cx="1283809" cy="639493"/>
          </a:xfrm>
          <a:custGeom>
            <a:avLst/>
            <a:gdLst/>
            <a:ahLst/>
            <a:cxnLst/>
            <a:rect l="l" t="t" r="r" b="b"/>
            <a:pathLst>
              <a:path w="1283809" h="639493">
                <a:moveTo>
                  <a:pt x="0" y="639493"/>
                </a:moveTo>
                <a:lnTo>
                  <a:pt x="1283810" y="639493"/>
                </a:lnTo>
                <a:lnTo>
                  <a:pt x="1283810" y="0"/>
                </a:lnTo>
                <a:lnTo>
                  <a:pt x="0" y="0"/>
                </a:lnTo>
                <a:lnTo>
                  <a:pt x="0" y="63949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069146">
            <a:off x="6902214" y="7703517"/>
            <a:ext cx="1291369" cy="583320"/>
          </a:xfrm>
          <a:custGeom>
            <a:avLst/>
            <a:gdLst/>
            <a:ahLst/>
            <a:cxnLst/>
            <a:rect l="l" t="t" r="r" b="b"/>
            <a:pathLst>
              <a:path w="1291369" h="583320">
                <a:moveTo>
                  <a:pt x="0" y="0"/>
                </a:moveTo>
                <a:lnTo>
                  <a:pt x="1291368" y="0"/>
                </a:lnTo>
                <a:lnTo>
                  <a:pt x="1291368" y="583320"/>
                </a:lnTo>
                <a:lnTo>
                  <a:pt x="0" y="58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20465" y="1332313"/>
            <a:ext cx="1680531" cy="2055696"/>
          </a:xfrm>
          <a:custGeom>
            <a:avLst/>
            <a:gdLst/>
            <a:ahLst/>
            <a:cxnLst/>
            <a:rect l="l" t="t" r="r" b="b"/>
            <a:pathLst>
              <a:path w="1680531" h="2055696">
                <a:moveTo>
                  <a:pt x="0" y="0"/>
                </a:moveTo>
                <a:lnTo>
                  <a:pt x="1680532" y="0"/>
                </a:lnTo>
                <a:lnTo>
                  <a:pt x="1680532" y="2055696"/>
                </a:lnTo>
                <a:lnTo>
                  <a:pt x="0" y="2055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104091" y="1326349"/>
            <a:ext cx="1746066" cy="2060808"/>
          </a:xfrm>
          <a:custGeom>
            <a:avLst/>
            <a:gdLst/>
            <a:ahLst/>
            <a:cxnLst/>
            <a:rect l="l" t="t" r="r" b="b"/>
            <a:pathLst>
              <a:path w="1746066" h="2060808">
                <a:moveTo>
                  <a:pt x="0" y="0"/>
                </a:moveTo>
                <a:lnTo>
                  <a:pt x="1746066" y="0"/>
                </a:lnTo>
                <a:lnTo>
                  <a:pt x="1746066" y="2060808"/>
                </a:lnTo>
                <a:lnTo>
                  <a:pt x="0" y="2060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76077" y="7150975"/>
            <a:ext cx="2884598" cy="1741248"/>
          </a:xfrm>
          <a:custGeom>
            <a:avLst/>
            <a:gdLst/>
            <a:ahLst/>
            <a:cxnLst/>
            <a:rect l="l" t="t" r="r" b="b"/>
            <a:pathLst>
              <a:path w="2884598" h="1741248">
                <a:moveTo>
                  <a:pt x="0" y="0"/>
                </a:moveTo>
                <a:lnTo>
                  <a:pt x="2884597" y="0"/>
                </a:lnTo>
                <a:lnTo>
                  <a:pt x="2884597" y="1741248"/>
                </a:lnTo>
                <a:lnTo>
                  <a:pt x="0" y="1741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60533" y="3885998"/>
            <a:ext cx="2415445" cy="2446583"/>
          </a:xfrm>
          <a:custGeom>
            <a:avLst/>
            <a:gdLst/>
            <a:ahLst/>
            <a:cxnLst/>
            <a:rect l="l" t="t" r="r" b="b"/>
            <a:pathLst>
              <a:path w="2415445" h="2446583">
                <a:moveTo>
                  <a:pt x="0" y="0"/>
                </a:moveTo>
                <a:lnTo>
                  <a:pt x="2415445" y="0"/>
                </a:lnTo>
                <a:lnTo>
                  <a:pt x="2415445" y="2446584"/>
                </a:lnTo>
                <a:lnTo>
                  <a:pt x="0" y="24465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854731" y="6659185"/>
            <a:ext cx="3000361" cy="2542124"/>
          </a:xfrm>
          <a:custGeom>
            <a:avLst/>
            <a:gdLst/>
            <a:ahLst/>
            <a:cxnLst/>
            <a:rect l="l" t="t" r="r" b="b"/>
            <a:pathLst>
              <a:path w="3000361" h="2542124">
                <a:moveTo>
                  <a:pt x="0" y="0"/>
                </a:moveTo>
                <a:lnTo>
                  <a:pt x="3000361" y="0"/>
                </a:lnTo>
                <a:lnTo>
                  <a:pt x="3000361" y="2542124"/>
                </a:lnTo>
                <a:lnTo>
                  <a:pt x="0" y="25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995244" y="4326809"/>
            <a:ext cx="4297511" cy="103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693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ccordion Black"/>
              </a:rPr>
              <a:t>Principles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79425" y="5482156"/>
            <a:ext cx="3563270" cy="47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000000"/>
                </a:solidFill>
                <a:latin typeface="Accordion Black"/>
              </a:rPr>
              <a:t>of TQM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91522" y="1742292"/>
            <a:ext cx="2413928" cy="132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Focus on customer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18772" y="1742292"/>
            <a:ext cx="3431304" cy="132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Commitment by Employees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91522" y="4090871"/>
            <a:ext cx="3030927" cy="196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Strategic and Systematic Approach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075568" y="4609498"/>
            <a:ext cx="3041076" cy="132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Improve Continuously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60674" y="7157644"/>
            <a:ext cx="2411792" cy="132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Data Utilization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222041" y="7305623"/>
            <a:ext cx="3409010" cy="68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Communication</a:t>
            </a:r>
          </a:p>
        </p:txBody>
      </p:sp>
      <p:sp>
        <p:nvSpPr>
          <p:cNvPr id="38" name="Freeform 38"/>
          <p:cNvSpPr/>
          <p:nvPr/>
        </p:nvSpPr>
        <p:spPr>
          <a:xfrm>
            <a:off x="11769006" y="3885998"/>
            <a:ext cx="2963248" cy="2521455"/>
          </a:xfrm>
          <a:custGeom>
            <a:avLst/>
            <a:gdLst/>
            <a:ahLst/>
            <a:cxnLst/>
            <a:rect l="l" t="t" r="r" b="b"/>
            <a:pathLst>
              <a:path w="2963248" h="2521455">
                <a:moveTo>
                  <a:pt x="0" y="0"/>
                </a:moveTo>
                <a:lnTo>
                  <a:pt x="2963248" y="0"/>
                </a:lnTo>
                <a:lnTo>
                  <a:pt x="2963248" y="2521455"/>
                </a:lnTo>
                <a:lnTo>
                  <a:pt x="0" y="252145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92890"/>
            <a:ext cx="16230600" cy="104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6500">
                <a:solidFill>
                  <a:srgbClr val="000000"/>
                </a:solidFill>
                <a:latin typeface="Accordion Black"/>
              </a:rPr>
              <a:t>Issues in Total Quality Management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1812448" y="2668265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8"/>
                </a:lnTo>
                <a:lnTo>
                  <a:pt x="0" y="304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965607" y="2668265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6" y="0"/>
                </a:lnTo>
                <a:lnTo>
                  <a:pt x="4513346" y="3044458"/>
                </a:lnTo>
                <a:lnTo>
                  <a:pt x="0" y="304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557879" y="3029236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88528" y="2668265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8"/>
                </a:lnTo>
                <a:lnTo>
                  <a:pt x="0" y="304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484202" y="3029236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08122" y="3029236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03769" y="6082051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6" y="0"/>
                </a:lnTo>
                <a:lnTo>
                  <a:pt x="4513346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3557879" y="6443021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87327" y="6084198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6" y="0"/>
                </a:lnTo>
                <a:lnTo>
                  <a:pt x="4513346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8483001" y="6443021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8" y="0"/>
                </a:lnTo>
                <a:lnTo>
                  <a:pt x="1321998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812448" y="6084198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3408122" y="6443021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036095" y="9497983"/>
            <a:ext cx="3420125" cy="3146515"/>
          </a:xfrm>
          <a:custGeom>
            <a:avLst/>
            <a:gdLst/>
            <a:ahLst/>
            <a:cxnLst/>
            <a:rect l="l" t="t" r="r" b="b"/>
            <a:pathLst>
              <a:path w="3420125" h="3146515">
                <a:moveTo>
                  <a:pt x="0" y="0"/>
                </a:moveTo>
                <a:lnTo>
                  <a:pt x="3420125" y="0"/>
                </a:lnTo>
                <a:lnTo>
                  <a:pt x="3420125" y="3146515"/>
                </a:lnTo>
                <a:lnTo>
                  <a:pt x="0" y="3146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25795" y="-818695"/>
            <a:ext cx="3019880" cy="2261135"/>
          </a:xfrm>
          <a:custGeom>
            <a:avLst/>
            <a:gdLst/>
            <a:ahLst/>
            <a:cxnLst/>
            <a:rect l="l" t="t" r="r" b="b"/>
            <a:pathLst>
              <a:path w="3019880" h="2261135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027954">
            <a:off x="16013604" y="8580828"/>
            <a:ext cx="2491392" cy="2513384"/>
          </a:xfrm>
          <a:custGeom>
            <a:avLst/>
            <a:gdLst/>
            <a:ahLst/>
            <a:cxnLst/>
            <a:rect l="l" t="t" r="r" b="b"/>
            <a:pathLst>
              <a:path w="2491392" h="2513384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-637675" y="-640724"/>
            <a:ext cx="2221424" cy="2575564"/>
          </a:xfrm>
          <a:custGeom>
            <a:avLst/>
            <a:gdLst/>
            <a:ahLst/>
            <a:cxnLst/>
            <a:rect l="l" t="t" r="r" b="b"/>
            <a:pathLst>
              <a:path w="2221424" h="257556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80629">
            <a:off x="86164" y="6547746"/>
            <a:ext cx="2899792" cy="4186052"/>
          </a:xfrm>
          <a:custGeom>
            <a:avLst/>
            <a:gdLst/>
            <a:ahLst/>
            <a:cxnLst/>
            <a:rect l="l" t="t" r="r" b="b"/>
            <a:pathLst>
              <a:path w="2899792" h="4186052">
                <a:moveTo>
                  <a:pt x="0" y="0"/>
                </a:moveTo>
                <a:lnTo>
                  <a:pt x="2899792" y="0"/>
                </a:lnTo>
                <a:lnTo>
                  <a:pt x="2899792" y="4186052"/>
                </a:lnTo>
                <a:lnTo>
                  <a:pt x="0" y="41860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424132" y="3740377"/>
            <a:ext cx="3589494" cy="117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999">
                <a:solidFill>
                  <a:srgbClr val="000000"/>
                </a:solidFill>
                <a:latin typeface="Abstracted Dream"/>
              </a:rPr>
              <a:t>Lack of Commitment by Top Management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82502" y="3110057"/>
            <a:ext cx="1072753" cy="40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 u="none">
                <a:solidFill>
                  <a:srgbClr val="000000"/>
                </a:solidFill>
                <a:latin typeface="Raleway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50455" y="3740377"/>
            <a:ext cx="3589494" cy="117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999">
                <a:solidFill>
                  <a:srgbClr val="000000"/>
                </a:solidFill>
                <a:latin typeface="Abstracted Dream"/>
              </a:rPr>
              <a:t>Lack of continuous Training and Education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08825" y="3110080"/>
            <a:ext cx="1072753" cy="408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000000"/>
                </a:solidFill>
                <a:latin typeface="Raleway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32745" y="3110057"/>
            <a:ext cx="1072753" cy="40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000000"/>
                </a:solidFill>
                <a:latin typeface="Raleway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24132" y="7154162"/>
            <a:ext cx="3589494" cy="117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999">
                <a:solidFill>
                  <a:srgbClr val="000000"/>
                </a:solidFill>
                <a:latin typeface="Abstracted Dream"/>
              </a:rPr>
              <a:t> Failure to Continuous Improvement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82502" y="6523843"/>
            <a:ext cx="1072753" cy="40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000000"/>
                </a:solidFill>
                <a:latin typeface="Raleway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70035" y="6968628"/>
            <a:ext cx="3589494" cy="174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999">
                <a:solidFill>
                  <a:srgbClr val="000000"/>
                </a:solidFill>
                <a:latin typeface="Abstracted Dream"/>
              </a:rPr>
              <a:t>Paying inadequate attention to internal and external Customers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07623" y="6523843"/>
            <a:ext cx="1072753" cy="40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000000"/>
                </a:solidFill>
                <a:latin typeface="Raleway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74375" y="7154162"/>
            <a:ext cx="3589494" cy="117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999">
                <a:solidFill>
                  <a:srgbClr val="000000"/>
                </a:solidFill>
                <a:latin typeface="Abstracted Dream"/>
              </a:rPr>
              <a:t> Inability to change organizational culture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532745" y="6523843"/>
            <a:ext cx="1072753" cy="40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000000"/>
                </a:solidFill>
                <a:latin typeface="Raleway Bold"/>
              </a:rPr>
              <a:t>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8175" y="3740377"/>
            <a:ext cx="3589494" cy="174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2999">
                <a:solidFill>
                  <a:srgbClr val="000000"/>
                </a:solidFill>
                <a:latin typeface="Abstracted Dream"/>
              </a:rPr>
              <a:t> Inadequate use of empowerment and teamwork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526" y="821621"/>
            <a:ext cx="16644948" cy="8643757"/>
            <a:chOff x="0" y="0"/>
            <a:chExt cx="6236922" cy="3238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36922" cy="3238847"/>
            </a:xfrm>
            <a:custGeom>
              <a:avLst/>
              <a:gdLst/>
              <a:ahLst/>
              <a:cxnLst/>
              <a:rect l="l" t="t" r="r" b="b"/>
              <a:pathLst>
                <a:path w="6236922" h="3238847">
                  <a:moveTo>
                    <a:pt x="1395" y="0"/>
                  </a:moveTo>
                  <a:lnTo>
                    <a:pt x="6235527" y="0"/>
                  </a:lnTo>
                  <a:cubicBezTo>
                    <a:pt x="6236298" y="0"/>
                    <a:pt x="6236922" y="625"/>
                    <a:pt x="6236922" y="1395"/>
                  </a:cubicBezTo>
                  <a:lnTo>
                    <a:pt x="6236922" y="3237452"/>
                  </a:lnTo>
                  <a:cubicBezTo>
                    <a:pt x="6236922" y="3238222"/>
                    <a:pt x="6236298" y="3238847"/>
                    <a:pt x="6235527" y="3238847"/>
                  </a:cubicBezTo>
                  <a:lnTo>
                    <a:pt x="1395" y="3238847"/>
                  </a:lnTo>
                  <a:cubicBezTo>
                    <a:pt x="625" y="3238847"/>
                    <a:pt x="0" y="3238222"/>
                    <a:pt x="0" y="3237452"/>
                  </a:cubicBezTo>
                  <a:lnTo>
                    <a:pt x="0" y="1395"/>
                  </a:lnTo>
                  <a:cubicBezTo>
                    <a:pt x="0" y="625"/>
                    <a:pt x="625" y="0"/>
                    <a:pt x="13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236922" cy="3248372"/>
            </a:xfrm>
            <a:prstGeom prst="rect">
              <a:avLst/>
            </a:prstGeom>
          </p:spPr>
          <p:txBody>
            <a:bodyPr lIns="19016" tIns="19016" rIns="19016" bIns="19016" rtlCol="0" anchor="ctr"/>
            <a:lstStyle/>
            <a:p>
              <a:pPr algn="ctr">
                <a:lnSpc>
                  <a:spcPts val="733"/>
                </a:lnSpc>
              </a:pPr>
              <a:endParaRPr/>
            </a:p>
            <a:p>
              <a:pPr algn="ctr">
                <a:lnSpc>
                  <a:spcPts val="7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25164">
            <a:off x="13537136" y="5182527"/>
            <a:ext cx="935619" cy="1890139"/>
          </a:xfrm>
          <a:custGeom>
            <a:avLst/>
            <a:gdLst/>
            <a:ahLst/>
            <a:cxnLst/>
            <a:rect l="l" t="t" r="r" b="b"/>
            <a:pathLst>
              <a:path w="935619" h="1890139">
                <a:moveTo>
                  <a:pt x="0" y="0"/>
                </a:moveTo>
                <a:lnTo>
                  <a:pt x="935619" y="0"/>
                </a:lnTo>
                <a:lnTo>
                  <a:pt x="935619" y="1890140"/>
                </a:lnTo>
                <a:lnTo>
                  <a:pt x="0" y="189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9203">
            <a:off x="3259770" y="2857076"/>
            <a:ext cx="935619" cy="1890139"/>
          </a:xfrm>
          <a:custGeom>
            <a:avLst/>
            <a:gdLst/>
            <a:ahLst/>
            <a:cxnLst/>
            <a:rect l="l" t="t" r="r" b="b"/>
            <a:pathLst>
              <a:path w="935619" h="1890139">
                <a:moveTo>
                  <a:pt x="0" y="0"/>
                </a:moveTo>
                <a:lnTo>
                  <a:pt x="935619" y="0"/>
                </a:lnTo>
                <a:lnTo>
                  <a:pt x="935619" y="1890140"/>
                </a:lnTo>
                <a:lnTo>
                  <a:pt x="0" y="189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7139" y="-40658"/>
            <a:ext cx="2730008" cy="2671995"/>
          </a:xfrm>
          <a:custGeom>
            <a:avLst/>
            <a:gdLst/>
            <a:ahLst/>
            <a:cxnLst/>
            <a:rect l="l" t="t" r="r" b="b"/>
            <a:pathLst>
              <a:path w="2730008" h="2671995">
                <a:moveTo>
                  <a:pt x="0" y="0"/>
                </a:moveTo>
                <a:lnTo>
                  <a:pt x="2730008" y="0"/>
                </a:lnTo>
                <a:lnTo>
                  <a:pt x="2730008" y="2671996"/>
                </a:lnTo>
                <a:lnTo>
                  <a:pt x="0" y="267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37765" y="6809077"/>
            <a:ext cx="1606925" cy="2090310"/>
          </a:xfrm>
          <a:custGeom>
            <a:avLst/>
            <a:gdLst/>
            <a:ahLst/>
            <a:cxnLst/>
            <a:rect l="l" t="t" r="r" b="b"/>
            <a:pathLst>
              <a:path w="1606925" h="2090310">
                <a:moveTo>
                  <a:pt x="0" y="0"/>
                </a:moveTo>
                <a:lnTo>
                  <a:pt x="1606925" y="0"/>
                </a:lnTo>
                <a:lnTo>
                  <a:pt x="1606925" y="2090310"/>
                </a:lnTo>
                <a:lnTo>
                  <a:pt x="0" y="2090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21203" y="7854232"/>
            <a:ext cx="3019880" cy="2261135"/>
          </a:xfrm>
          <a:custGeom>
            <a:avLst/>
            <a:gdLst/>
            <a:ahLst/>
            <a:cxnLst/>
            <a:rect l="l" t="t" r="r" b="b"/>
            <a:pathLst>
              <a:path w="3019880" h="2261135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820381">
            <a:off x="6395750" y="8102355"/>
            <a:ext cx="3666565" cy="1952446"/>
          </a:xfrm>
          <a:custGeom>
            <a:avLst/>
            <a:gdLst/>
            <a:ahLst/>
            <a:cxnLst/>
            <a:rect l="l" t="t" r="r" b="b"/>
            <a:pathLst>
              <a:path w="3666565" h="1952446">
                <a:moveTo>
                  <a:pt x="0" y="0"/>
                </a:moveTo>
                <a:lnTo>
                  <a:pt x="3666566" y="0"/>
                </a:lnTo>
                <a:lnTo>
                  <a:pt x="3666566" y="1952446"/>
                </a:lnTo>
                <a:lnTo>
                  <a:pt x="0" y="1952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4783442" y="1780118"/>
            <a:ext cx="1308750" cy="1702439"/>
          </a:xfrm>
          <a:custGeom>
            <a:avLst/>
            <a:gdLst/>
            <a:ahLst/>
            <a:cxnLst/>
            <a:rect l="l" t="t" r="r" b="b"/>
            <a:pathLst>
              <a:path w="1308750" h="1702439">
                <a:moveTo>
                  <a:pt x="0" y="0"/>
                </a:moveTo>
                <a:lnTo>
                  <a:pt x="1308750" y="0"/>
                </a:lnTo>
                <a:lnTo>
                  <a:pt x="1308750" y="1702439"/>
                </a:lnTo>
                <a:lnTo>
                  <a:pt x="0" y="170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4239794" y="374445"/>
            <a:ext cx="1189109" cy="1308511"/>
          </a:xfrm>
          <a:custGeom>
            <a:avLst/>
            <a:gdLst/>
            <a:ahLst/>
            <a:cxnLst/>
            <a:rect l="l" t="t" r="r" b="b"/>
            <a:pathLst>
              <a:path w="1189109" h="1308511">
                <a:moveTo>
                  <a:pt x="0" y="0"/>
                </a:moveTo>
                <a:lnTo>
                  <a:pt x="1189109" y="0"/>
                </a:lnTo>
                <a:lnTo>
                  <a:pt x="1189109" y="1308510"/>
                </a:lnTo>
                <a:lnTo>
                  <a:pt x="0" y="1308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78081" y="4402221"/>
            <a:ext cx="9131839" cy="208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814"/>
              </a:lnSpc>
            </a:pPr>
            <a:r>
              <a:rPr lang="en-US" sz="17636" spc="-423">
                <a:solidFill>
                  <a:srgbClr val="000000"/>
                </a:solidFill>
                <a:latin typeface="Fibre"/>
              </a:rPr>
              <a:t>THANK YOU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922258" y="728613"/>
            <a:ext cx="2592831" cy="755162"/>
          </a:xfrm>
          <a:custGeom>
            <a:avLst/>
            <a:gdLst/>
            <a:ahLst/>
            <a:cxnLst/>
            <a:rect l="l" t="t" r="r" b="b"/>
            <a:pathLst>
              <a:path w="2592831" h="755162">
                <a:moveTo>
                  <a:pt x="0" y="0"/>
                </a:moveTo>
                <a:lnTo>
                  <a:pt x="2592831" y="0"/>
                </a:lnTo>
                <a:lnTo>
                  <a:pt x="2592831" y="755162"/>
                </a:lnTo>
                <a:lnTo>
                  <a:pt x="0" y="7551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025337" y="8102355"/>
            <a:ext cx="3146710" cy="3338684"/>
          </a:xfrm>
          <a:custGeom>
            <a:avLst/>
            <a:gdLst/>
            <a:ahLst/>
            <a:cxnLst/>
            <a:rect l="l" t="t" r="r" b="b"/>
            <a:pathLst>
              <a:path w="3146710" h="3338684">
                <a:moveTo>
                  <a:pt x="0" y="0"/>
                </a:moveTo>
                <a:lnTo>
                  <a:pt x="3146710" y="0"/>
                </a:lnTo>
                <a:lnTo>
                  <a:pt x="3146710" y="3338684"/>
                </a:lnTo>
                <a:lnTo>
                  <a:pt x="0" y="33386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0479814" flipH="1">
            <a:off x="16148588" y="4504674"/>
            <a:ext cx="2221424" cy="2575564"/>
          </a:xfrm>
          <a:custGeom>
            <a:avLst/>
            <a:gdLst/>
            <a:ahLst/>
            <a:cxnLst/>
            <a:rect l="l" t="t" r="r" b="b"/>
            <a:pathLst>
              <a:path w="2221424" h="257556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21274" y="8752704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814957" y="8610047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80"/>
                </a:lnTo>
                <a:lnTo>
                  <a:pt x="0" y="2863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559653" y="-163451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398445" y="2797811"/>
            <a:ext cx="6056943" cy="4691378"/>
          </a:xfrm>
          <a:custGeom>
            <a:avLst/>
            <a:gdLst/>
            <a:ahLst/>
            <a:cxnLst/>
            <a:rect l="l" t="t" r="r" b="b"/>
            <a:pathLst>
              <a:path w="6056943" h="4691378">
                <a:moveTo>
                  <a:pt x="0" y="0"/>
                </a:moveTo>
                <a:lnTo>
                  <a:pt x="6056944" y="0"/>
                </a:lnTo>
                <a:lnTo>
                  <a:pt x="6056944" y="4691378"/>
                </a:lnTo>
                <a:lnTo>
                  <a:pt x="0" y="46913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04950" y="2005487"/>
            <a:ext cx="9196064" cy="135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Accordion Black"/>
              </a:rPr>
              <a:t>What is Control?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4741" y="3569436"/>
            <a:ext cx="8687255" cy="558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530" lvl="1" indent="-326265">
              <a:lnSpc>
                <a:spcPts val="6316"/>
              </a:lnSpc>
              <a:buFont typeface="Arial"/>
              <a:buChar char="•"/>
            </a:pPr>
            <a:r>
              <a:rPr lang="en-US" sz="3022" spc="148">
                <a:solidFill>
                  <a:srgbClr val="000000"/>
                </a:solidFill>
                <a:latin typeface="Abstracted Dream"/>
              </a:rPr>
              <a:t>Primary goal-oriented function of management</a:t>
            </a:r>
          </a:p>
          <a:p>
            <a:pPr marL="652530" lvl="1" indent="-326265">
              <a:lnSpc>
                <a:spcPts val="6316"/>
              </a:lnSpc>
              <a:buFont typeface="Arial"/>
              <a:buChar char="•"/>
            </a:pPr>
            <a:r>
              <a:rPr lang="en-US" sz="3022" spc="148">
                <a:solidFill>
                  <a:srgbClr val="000000"/>
                </a:solidFill>
                <a:latin typeface="Abstracted Dream"/>
              </a:rPr>
              <a:t>Process of comparing the actual performance with the standards of the company</a:t>
            </a:r>
          </a:p>
          <a:p>
            <a:pPr marL="652530" lvl="1" indent="-326265">
              <a:lnSpc>
                <a:spcPts val="6316"/>
              </a:lnSpc>
              <a:buFont typeface="Arial"/>
              <a:buChar char="•"/>
            </a:pPr>
            <a:r>
              <a:rPr lang="en-US" sz="3022" spc="148">
                <a:solidFill>
                  <a:srgbClr val="000000"/>
                </a:solidFill>
                <a:latin typeface="Abstracted Dream"/>
              </a:rPr>
              <a:t>Ensure that activities are performed according to the plans</a:t>
            </a:r>
          </a:p>
          <a:p>
            <a:pPr marL="652530" lvl="1" indent="-326265">
              <a:lnSpc>
                <a:spcPts val="6316"/>
              </a:lnSpc>
              <a:buFont typeface="Arial"/>
              <a:buChar char="•"/>
            </a:pPr>
            <a:r>
              <a:rPr lang="en-US" sz="3022" spc="148">
                <a:solidFill>
                  <a:srgbClr val="000000"/>
                </a:solidFill>
                <a:latin typeface="Abstracted Dream"/>
              </a:rPr>
              <a:t>Taking corrective actions in the given timeline to avoid  loss.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01657" y="839740"/>
            <a:ext cx="5702541" cy="881910"/>
            <a:chOff x="0" y="0"/>
            <a:chExt cx="1908972" cy="295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8972" cy="295227"/>
            </a:xfrm>
            <a:custGeom>
              <a:avLst/>
              <a:gdLst/>
              <a:ahLst/>
              <a:cxnLst/>
              <a:rect l="l" t="t" r="r" b="b"/>
              <a:pathLst>
                <a:path w="1908972" h="295227">
                  <a:moveTo>
                    <a:pt x="20364" y="0"/>
                  </a:moveTo>
                  <a:lnTo>
                    <a:pt x="1888608" y="0"/>
                  </a:lnTo>
                  <a:cubicBezTo>
                    <a:pt x="1894009" y="0"/>
                    <a:pt x="1899189" y="2146"/>
                    <a:pt x="1903008" y="5965"/>
                  </a:cubicBezTo>
                  <a:cubicBezTo>
                    <a:pt x="1906827" y="9784"/>
                    <a:pt x="1908972" y="14963"/>
                    <a:pt x="1908972" y="20364"/>
                  </a:cubicBezTo>
                  <a:lnTo>
                    <a:pt x="1908972" y="274862"/>
                  </a:lnTo>
                  <a:cubicBezTo>
                    <a:pt x="1908972" y="286109"/>
                    <a:pt x="1899855" y="295227"/>
                    <a:pt x="1888608" y="295227"/>
                  </a:cubicBezTo>
                  <a:lnTo>
                    <a:pt x="20364" y="295227"/>
                  </a:lnTo>
                  <a:cubicBezTo>
                    <a:pt x="9117" y="295227"/>
                    <a:pt x="0" y="286109"/>
                    <a:pt x="0" y="274862"/>
                  </a:cubicBezTo>
                  <a:lnTo>
                    <a:pt x="0" y="20364"/>
                  </a:lnTo>
                  <a:cubicBezTo>
                    <a:pt x="0" y="14963"/>
                    <a:pt x="2146" y="9784"/>
                    <a:pt x="5965" y="5965"/>
                  </a:cubicBezTo>
                  <a:cubicBezTo>
                    <a:pt x="9784" y="2146"/>
                    <a:pt x="14963" y="0"/>
                    <a:pt x="2036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76200"/>
              <a:ext cx="1908972" cy="21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r>
                <a:rPr lang="en-US" sz="3499" spc="304">
                  <a:solidFill>
                    <a:srgbClr val="000000"/>
                  </a:solidFill>
                  <a:latin typeface="Abstracted Dream"/>
                </a:rPr>
                <a:t>Management Function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747007" y="78559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80904" y="8341596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6286003" y="8341596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0901657" y="1945404"/>
            <a:ext cx="5702541" cy="881910"/>
            <a:chOff x="0" y="0"/>
            <a:chExt cx="1908972" cy="2952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08972" cy="295227"/>
            </a:xfrm>
            <a:custGeom>
              <a:avLst/>
              <a:gdLst/>
              <a:ahLst/>
              <a:cxnLst/>
              <a:rect l="l" t="t" r="r" b="b"/>
              <a:pathLst>
                <a:path w="1908972" h="295227">
                  <a:moveTo>
                    <a:pt x="20364" y="0"/>
                  </a:moveTo>
                  <a:lnTo>
                    <a:pt x="1888608" y="0"/>
                  </a:lnTo>
                  <a:cubicBezTo>
                    <a:pt x="1894009" y="0"/>
                    <a:pt x="1899189" y="2146"/>
                    <a:pt x="1903008" y="5965"/>
                  </a:cubicBezTo>
                  <a:cubicBezTo>
                    <a:pt x="1906827" y="9784"/>
                    <a:pt x="1908972" y="14963"/>
                    <a:pt x="1908972" y="20364"/>
                  </a:cubicBezTo>
                  <a:lnTo>
                    <a:pt x="1908972" y="274862"/>
                  </a:lnTo>
                  <a:cubicBezTo>
                    <a:pt x="1908972" y="286109"/>
                    <a:pt x="1899855" y="295227"/>
                    <a:pt x="1888608" y="295227"/>
                  </a:cubicBezTo>
                  <a:lnTo>
                    <a:pt x="20364" y="295227"/>
                  </a:lnTo>
                  <a:cubicBezTo>
                    <a:pt x="9117" y="295227"/>
                    <a:pt x="0" y="286109"/>
                    <a:pt x="0" y="274862"/>
                  </a:cubicBezTo>
                  <a:lnTo>
                    <a:pt x="0" y="20364"/>
                  </a:lnTo>
                  <a:cubicBezTo>
                    <a:pt x="0" y="14963"/>
                    <a:pt x="2146" y="9784"/>
                    <a:pt x="5965" y="5965"/>
                  </a:cubicBezTo>
                  <a:cubicBezTo>
                    <a:pt x="9784" y="2146"/>
                    <a:pt x="14963" y="0"/>
                    <a:pt x="2036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908972" cy="380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04"/>
                </a:lnSpc>
              </a:pPr>
              <a:r>
                <a:rPr lang="en-US" sz="3499" spc="423">
                  <a:solidFill>
                    <a:srgbClr val="000000"/>
                  </a:solidFill>
                  <a:latin typeface="Abstracted Dream"/>
                </a:rPr>
                <a:t>Continuous Process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01657" y="3046389"/>
            <a:ext cx="5702541" cy="881910"/>
            <a:chOff x="0" y="0"/>
            <a:chExt cx="1908972" cy="2952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08972" cy="295227"/>
            </a:xfrm>
            <a:custGeom>
              <a:avLst/>
              <a:gdLst/>
              <a:ahLst/>
              <a:cxnLst/>
              <a:rect l="l" t="t" r="r" b="b"/>
              <a:pathLst>
                <a:path w="1908972" h="295227">
                  <a:moveTo>
                    <a:pt x="20364" y="0"/>
                  </a:moveTo>
                  <a:lnTo>
                    <a:pt x="1888608" y="0"/>
                  </a:lnTo>
                  <a:cubicBezTo>
                    <a:pt x="1894009" y="0"/>
                    <a:pt x="1899189" y="2146"/>
                    <a:pt x="1903008" y="5965"/>
                  </a:cubicBezTo>
                  <a:cubicBezTo>
                    <a:pt x="1906827" y="9784"/>
                    <a:pt x="1908972" y="14963"/>
                    <a:pt x="1908972" y="20364"/>
                  </a:cubicBezTo>
                  <a:lnTo>
                    <a:pt x="1908972" y="274862"/>
                  </a:lnTo>
                  <a:cubicBezTo>
                    <a:pt x="1908972" y="286109"/>
                    <a:pt x="1899855" y="295227"/>
                    <a:pt x="1888608" y="295227"/>
                  </a:cubicBezTo>
                  <a:lnTo>
                    <a:pt x="20364" y="295227"/>
                  </a:lnTo>
                  <a:cubicBezTo>
                    <a:pt x="9117" y="295227"/>
                    <a:pt x="0" y="286109"/>
                    <a:pt x="0" y="274862"/>
                  </a:cubicBezTo>
                  <a:lnTo>
                    <a:pt x="0" y="20364"/>
                  </a:lnTo>
                  <a:cubicBezTo>
                    <a:pt x="0" y="14963"/>
                    <a:pt x="2146" y="9784"/>
                    <a:pt x="5965" y="5965"/>
                  </a:cubicBezTo>
                  <a:cubicBezTo>
                    <a:pt x="9784" y="2146"/>
                    <a:pt x="14963" y="0"/>
                    <a:pt x="2036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76200"/>
              <a:ext cx="1908972" cy="21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r>
                <a:rPr lang="en-US" sz="3499" spc="489">
                  <a:solidFill>
                    <a:srgbClr val="000000"/>
                  </a:solidFill>
                  <a:latin typeface="Abstracted Dream"/>
                </a:rPr>
                <a:t>Dynamic Process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01657" y="4152053"/>
            <a:ext cx="5702541" cy="881910"/>
            <a:chOff x="0" y="0"/>
            <a:chExt cx="1908972" cy="2952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08972" cy="295227"/>
            </a:xfrm>
            <a:custGeom>
              <a:avLst/>
              <a:gdLst/>
              <a:ahLst/>
              <a:cxnLst/>
              <a:rect l="l" t="t" r="r" b="b"/>
              <a:pathLst>
                <a:path w="1908972" h="295227">
                  <a:moveTo>
                    <a:pt x="20364" y="0"/>
                  </a:moveTo>
                  <a:lnTo>
                    <a:pt x="1888608" y="0"/>
                  </a:lnTo>
                  <a:cubicBezTo>
                    <a:pt x="1894009" y="0"/>
                    <a:pt x="1899189" y="2146"/>
                    <a:pt x="1903008" y="5965"/>
                  </a:cubicBezTo>
                  <a:cubicBezTo>
                    <a:pt x="1906827" y="9784"/>
                    <a:pt x="1908972" y="14963"/>
                    <a:pt x="1908972" y="20364"/>
                  </a:cubicBezTo>
                  <a:lnTo>
                    <a:pt x="1908972" y="274862"/>
                  </a:lnTo>
                  <a:cubicBezTo>
                    <a:pt x="1908972" y="286109"/>
                    <a:pt x="1899855" y="295227"/>
                    <a:pt x="1888608" y="295227"/>
                  </a:cubicBezTo>
                  <a:lnTo>
                    <a:pt x="20364" y="295227"/>
                  </a:lnTo>
                  <a:cubicBezTo>
                    <a:pt x="9117" y="295227"/>
                    <a:pt x="0" y="286109"/>
                    <a:pt x="0" y="274862"/>
                  </a:cubicBezTo>
                  <a:lnTo>
                    <a:pt x="0" y="20364"/>
                  </a:lnTo>
                  <a:cubicBezTo>
                    <a:pt x="0" y="14963"/>
                    <a:pt x="2146" y="9784"/>
                    <a:pt x="5965" y="5965"/>
                  </a:cubicBezTo>
                  <a:cubicBezTo>
                    <a:pt x="9784" y="2146"/>
                    <a:pt x="14963" y="0"/>
                    <a:pt x="2036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76200"/>
              <a:ext cx="1908972" cy="21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r>
                <a:rPr lang="en-US" sz="3499" spc="356">
                  <a:solidFill>
                    <a:srgbClr val="000000"/>
                  </a:solidFill>
                  <a:latin typeface="Abstracted Dream"/>
                </a:rPr>
                <a:t>Goal Oriented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01657" y="5253038"/>
            <a:ext cx="5702541" cy="881910"/>
            <a:chOff x="0" y="0"/>
            <a:chExt cx="1908972" cy="2952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08972" cy="295227"/>
            </a:xfrm>
            <a:custGeom>
              <a:avLst/>
              <a:gdLst/>
              <a:ahLst/>
              <a:cxnLst/>
              <a:rect l="l" t="t" r="r" b="b"/>
              <a:pathLst>
                <a:path w="1908972" h="295227">
                  <a:moveTo>
                    <a:pt x="20364" y="0"/>
                  </a:moveTo>
                  <a:lnTo>
                    <a:pt x="1888608" y="0"/>
                  </a:lnTo>
                  <a:cubicBezTo>
                    <a:pt x="1894009" y="0"/>
                    <a:pt x="1899189" y="2146"/>
                    <a:pt x="1903008" y="5965"/>
                  </a:cubicBezTo>
                  <a:cubicBezTo>
                    <a:pt x="1906827" y="9784"/>
                    <a:pt x="1908972" y="14963"/>
                    <a:pt x="1908972" y="20364"/>
                  </a:cubicBezTo>
                  <a:lnTo>
                    <a:pt x="1908972" y="274862"/>
                  </a:lnTo>
                  <a:cubicBezTo>
                    <a:pt x="1908972" y="286109"/>
                    <a:pt x="1899855" y="295227"/>
                    <a:pt x="1888608" y="295227"/>
                  </a:cubicBezTo>
                  <a:lnTo>
                    <a:pt x="20364" y="295227"/>
                  </a:lnTo>
                  <a:cubicBezTo>
                    <a:pt x="9117" y="295227"/>
                    <a:pt x="0" y="286109"/>
                    <a:pt x="0" y="274862"/>
                  </a:cubicBezTo>
                  <a:lnTo>
                    <a:pt x="0" y="20364"/>
                  </a:lnTo>
                  <a:cubicBezTo>
                    <a:pt x="0" y="14963"/>
                    <a:pt x="2146" y="9784"/>
                    <a:pt x="5965" y="5965"/>
                  </a:cubicBezTo>
                  <a:cubicBezTo>
                    <a:pt x="9784" y="2146"/>
                    <a:pt x="14963" y="0"/>
                    <a:pt x="2036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76200"/>
              <a:ext cx="1908972" cy="21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r>
                <a:rPr lang="en-US" sz="3499" spc="395">
                  <a:solidFill>
                    <a:srgbClr val="000000"/>
                  </a:solidFill>
                  <a:latin typeface="Abstracted Dream"/>
                </a:rPr>
                <a:t>Measurable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901657" y="6358702"/>
            <a:ext cx="5702541" cy="881910"/>
            <a:chOff x="0" y="0"/>
            <a:chExt cx="1908972" cy="2952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08972" cy="295227"/>
            </a:xfrm>
            <a:custGeom>
              <a:avLst/>
              <a:gdLst/>
              <a:ahLst/>
              <a:cxnLst/>
              <a:rect l="l" t="t" r="r" b="b"/>
              <a:pathLst>
                <a:path w="1908972" h="295227">
                  <a:moveTo>
                    <a:pt x="20364" y="0"/>
                  </a:moveTo>
                  <a:lnTo>
                    <a:pt x="1888608" y="0"/>
                  </a:lnTo>
                  <a:cubicBezTo>
                    <a:pt x="1894009" y="0"/>
                    <a:pt x="1899189" y="2146"/>
                    <a:pt x="1903008" y="5965"/>
                  </a:cubicBezTo>
                  <a:cubicBezTo>
                    <a:pt x="1906827" y="9784"/>
                    <a:pt x="1908972" y="14963"/>
                    <a:pt x="1908972" y="20364"/>
                  </a:cubicBezTo>
                  <a:lnTo>
                    <a:pt x="1908972" y="274862"/>
                  </a:lnTo>
                  <a:cubicBezTo>
                    <a:pt x="1908972" y="286109"/>
                    <a:pt x="1899855" y="295227"/>
                    <a:pt x="1888608" y="295227"/>
                  </a:cubicBezTo>
                  <a:lnTo>
                    <a:pt x="20364" y="295227"/>
                  </a:lnTo>
                  <a:cubicBezTo>
                    <a:pt x="9117" y="295227"/>
                    <a:pt x="0" y="286109"/>
                    <a:pt x="0" y="274862"/>
                  </a:cubicBezTo>
                  <a:lnTo>
                    <a:pt x="0" y="20364"/>
                  </a:lnTo>
                  <a:cubicBezTo>
                    <a:pt x="0" y="14963"/>
                    <a:pt x="2146" y="9784"/>
                    <a:pt x="5965" y="5965"/>
                  </a:cubicBezTo>
                  <a:cubicBezTo>
                    <a:pt x="9784" y="2146"/>
                    <a:pt x="14963" y="0"/>
                    <a:pt x="2036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76200"/>
              <a:ext cx="1908972" cy="21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r>
                <a:rPr lang="en-US" sz="3499" spc="503">
                  <a:solidFill>
                    <a:srgbClr val="000000"/>
                  </a:solidFill>
                  <a:latin typeface="Abstracted Dream"/>
                </a:rPr>
                <a:t>Comparative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901657" y="7459686"/>
            <a:ext cx="5702541" cy="881910"/>
            <a:chOff x="0" y="0"/>
            <a:chExt cx="1908972" cy="29522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08972" cy="295227"/>
            </a:xfrm>
            <a:custGeom>
              <a:avLst/>
              <a:gdLst/>
              <a:ahLst/>
              <a:cxnLst/>
              <a:rect l="l" t="t" r="r" b="b"/>
              <a:pathLst>
                <a:path w="1908972" h="295227">
                  <a:moveTo>
                    <a:pt x="20364" y="0"/>
                  </a:moveTo>
                  <a:lnTo>
                    <a:pt x="1888608" y="0"/>
                  </a:lnTo>
                  <a:cubicBezTo>
                    <a:pt x="1894009" y="0"/>
                    <a:pt x="1899189" y="2146"/>
                    <a:pt x="1903008" y="5965"/>
                  </a:cubicBezTo>
                  <a:cubicBezTo>
                    <a:pt x="1906827" y="9784"/>
                    <a:pt x="1908972" y="14963"/>
                    <a:pt x="1908972" y="20364"/>
                  </a:cubicBezTo>
                  <a:lnTo>
                    <a:pt x="1908972" y="274862"/>
                  </a:lnTo>
                  <a:cubicBezTo>
                    <a:pt x="1908972" y="286109"/>
                    <a:pt x="1899855" y="295227"/>
                    <a:pt x="1888608" y="295227"/>
                  </a:cubicBezTo>
                  <a:lnTo>
                    <a:pt x="20364" y="295227"/>
                  </a:lnTo>
                  <a:cubicBezTo>
                    <a:pt x="9117" y="295227"/>
                    <a:pt x="0" y="286109"/>
                    <a:pt x="0" y="274862"/>
                  </a:cubicBezTo>
                  <a:lnTo>
                    <a:pt x="0" y="20364"/>
                  </a:lnTo>
                  <a:cubicBezTo>
                    <a:pt x="0" y="14963"/>
                    <a:pt x="2146" y="9784"/>
                    <a:pt x="5965" y="5965"/>
                  </a:cubicBezTo>
                  <a:cubicBezTo>
                    <a:pt x="9784" y="2146"/>
                    <a:pt x="14963" y="0"/>
                    <a:pt x="2036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76200"/>
              <a:ext cx="1908972" cy="21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r>
                <a:rPr lang="en-US" sz="3499" spc="276">
                  <a:solidFill>
                    <a:srgbClr val="000000"/>
                  </a:solidFill>
                  <a:latin typeface="Abstracted Dream"/>
                </a:rPr>
                <a:t>Corrective Action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901657" y="8565351"/>
            <a:ext cx="5702541" cy="881910"/>
            <a:chOff x="0" y="0"/>
            <a:chExt cx="1908972" cy="29522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08972" cy="295227"/>
            </a:xfrm>
            <a:custGeom>
              <a:avLst/>
              <a:gdLst/>
              <a:ahLst/>
              <a:cxnLst/>
              <a:rect l="l" t="t" r="r" b="b"/>
              <a:pathLst>
                <a:path w="1908972" h="295227">
                  <a:moveTo>
                    <a:pt x="20364" y="0"/>
                  </a:moveTo>
                  <a:lnTo>
                    <a:pt x="1888608" y="0"/>
                  </a:lnTo>
                  <a:cubicBezTo>
                    <a:pt x="1894009" y="0"/>
                    <a:pt x="1899189" y="2146"/>
                    <a:pt x="1903008" y="5965"/>
                  </a:cubicBezTo>
                  <a:cubicBezTo>
                    <a:pt x="1906827" y="9784"/>
                    <a:pt x="1908972" y="14963"/>
                    <a:pt x="1908972" y="20364"/>
                  </a:cubicBezTo>
                  <a:lnTo>
                    <a:pt x="1908972" y="274862"/>
                  </a:lnTo>
                  <a:cubicBezTo>
                    <a:pt x="1908972" y="286109"/>
                    <a:pt x="1899855" y="295227"/>
                    <a:pt x="1888608" y="295227"/>
                  </a:cubicBezTo>
                  <a:lnTo>
                    <a:pt x="20364" y="295227"/>
                  </a:lnTo>
                  <a:cubicBezTo>
                    <a:pt x="9117" y="295227"/>
                    <a:pt x="0" y="286109"/>
                    <a:pt x="0" y="274862"/>
                  </a:cubicBezTo>
                  <a:lnTo>
                    <a:pt x="0" y="20364"/>
                  </a:lnTo>
                  <a:cubicBezTo>
                    <a:pt x="0" y="14963"/>
                    <a:pt x="2146" y="9784"/>
                    <a:pt x="5965" y="5965"/>
                  </a:cubicBezTo>
                  <a:cubicBezTo>
                    <a:pt x="9784" y="2146"/>
                    <a:pt x="14963" y="0"/>
                    <a:pt x="2036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76200"/>
              <a:ext cx="1908972" cy="21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r>
                <a:rPr lang="en-US" sz="3499" spc="342">
                  <a:solidFill>
                    <a:srgbClr val="000000"/>
                  </a:solidFill>
                  <a:latin typeface="Abstracted Dream"/>
                </a:rPr>
                <a:t>Pervasive Function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947985">
            <a:off x="1197990" y="5353571"/>
            <a:ext cx="7315200" cy="2258568"/>
          </a:xfrm>
          <a:custGeom>
            <a:avLst/>
            <a:gdLst/>
            <a:ahLst/>
            <a:cxnLst/>
            <a:rect l="l" t="t" r="r" b="b"/>
            <a:pathLst>
              <a:path w="7315200" h="2258568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73249" y="3310017"/>
            <a:ext cx="7025086" cy="246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Accordion Black"/>
              </a:rPr>
              <a:t>Features of Controlling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1347" y="-435552"/>
            <a:ext cx="2901881" cy="2928503"/>
          </a:xfrm>
          <a:custGeom>
            <a:avLst/>
            <a:gdLst/>
            <a:ahLst/>
            <a:cxnLst/>
            <a:rect l="l" t="t" r="r" b="b"/>
            <a:pathLst>
              <a:path w="2901881" h="2928503">
                <a:moveTo>
                  <a:pt x="0" y="0"/>
                </a:moveTo>
                <a:lnTo>
                  <a:pt x="2901880" y="0"/>
                </a:lnTo>
                <a:lnTo>
                  <a:pt x="2901880" y="2928504"/>
                </a:lnTo>
                <a:lnTo>
                  <a:pt x="0" y="2928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0" y="7358497"/>
            <a:ext cx="2901881" cy="2928503"/>
          </a:xfrm>
          <a:custGeom>
            <a:avLst/>
            <a:gdLst/>
            <a:ahLst/>
            <a:cxnLst/>
            <a:rect l="l" t="t" r="r" b="b"/>
            <a:pathLst>
              <a:path w="2901881" h="2928503">
                <a:moveTo>
                  <a:pt x="0" y="0"/>
                </a:moveTo>
                <a:lnTo>
                  <a:pt x="2901881" y="0"/>
                </a:lnTo>
                <a:lnTo>
                  <a:pt x="2901881" y="2928503"/>
                </a:lnTo>
                <a:lnTo>
                  <a:pt x="0" y="2928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6444552" y="9258300"/>
            <a:ext cx="2901881" cy="2928503"/>
          </a:xfrm>
          <a:custGeom>
            <a:avLst/>
            <a:gdLst/>
            <a:ahLst/>
            <a:cxnLst/>
            <a:rect l="l" t="t" r="r" b="b"/>
            <a:pathLst>
              <a:path w="2901881" h="2928503">
                <a:moveTo>
                  <a:pt x="0" y="0"/>
                </a:moveTo>
                <a:lnTo>
                  <a:pt x="2901881" y="0"/>
                </a:lnTo>
                <a:lnTo>
                  <a:pt x="2901881" y="2928503"/>
                </a:lnTo>
                <a:lnTo>
                  <a:pt x="0" y="2928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4095538" y="3006035"/>
            <a:ext cx="7707571" cy="501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2" lvl="1" indent="-356231">
              <a:lnSpc>
                <a:spcPts val="6632"/>
              </a:lnSpc>
              <a:buFont typeface="Arial"/>
              <a:buChar char="•"/>
            </a:pPr>
            <a:r>
              <a:rPr lang="en-US" sz="3299" spc="197">
                <a:solidFill>
                  <a:srgbClr val="000000"/>
                </a:solidFill>
                <a:latin typeface="Abstracted Dream"/>
              </a:rPr>
              <a:t> Improve Efficiency </a:t>
            </a:r>
          </a:p>
          <a:p>
            <a:pPr marL="712462" lvl="1" indent="-356231">
              <a:lnSpc>
                <a:spcPts val="6632"/>
              </a:lnSpc>
              <a:buFont typeface="Arial"/>
              <a:buChar char="•"/>
            </a:pPr>
            <a:r>
              <a:rPr lang="en-US" sz="3299" spc="197">
                <a:solidFill>
                  <a:srgbClr val="000000"/>
                </a:solidFill>
                <a:latin typeface="Abstracted Dream"/>
              </a:rPr>
              <a:t> Maximize Products</a:t>
            </a:r>
          </a:p>
          <a:p>
            <a:pPr marL="712462" lvl="1" indent="-356231">
              <a:lnSpc>
                <a:spcPts val="6632"/>
              </a:lnSpc>
              <a:buFont typeface="Arial"/>
              <a:buChar char="•"/>
            </a:pPr>
            <a:r>
              <a:rPr lang="en-US" sz="3299" spc="197">
                <a:solidFill>
                  <a:srgbClr val="000000"/>
                </a:solidFill>
                <a:latin typeface="Abstracted Dream"/>
              </a:rPr>
              <a:t> Reduce Cost</a:t>
            </a:r>
          </a:p>
          <a:p>
            <a:pPr marL="712462" lvl="1" indent="-356231">
              <a:lnSpc>
                <a:spcPts val="6632"/>
              </a:lnSpc>
              <a:buFont typeface="Arial"/>
              <a:buChar char="•"/>
            </a:pPr>
            <a:r>
              <a:rPr lang="en-US" sz="3299" spc="197">
                <a:solidFill>
                  <a:srgbClr val="000000"/>
                </a:solidFill>
                <a:latin typeface="Abstracted Dream"/>
              </a:rPr>
              <a:t> Coordination</a:t>
            </a:r>
          </a:p>
          <a:p>
            <a:pPr marL="712462" lvl="1" indent="-356231">
              <a:lnSpc>
                <a:spcPts val="6632"/>
              </a:lnSpc>
              <a:buFont typeface="Arial"/>
              <a:buChar char="•"/>
            </a:pPr>
            <a:r>
              <a:rPr lang="en-US" sz="3299" spc="197">
                <a:solidFill>
                  <a:srgbClr val="000000"/>
                </a:solidFill>
                <a:latin typeface="Abstracted Dream"/>
              </a:rPr>
              <a:t>Supervision</a:t>
            </a:r>
          </a:p>
          <a:p>
            <a:pPr marL="712462" lvl="1" indent="-356231">
              <a:lnSpc>
                <a:spcPts val="6632"/>
              </a:lnSpc>
              <a:buFont typeface="Arial"/>
              <a:buChar char="•"/>
            </a:pPr>
            <a:r>
              <a:rPr lang="en-US" sz="3299" spc="197">
                <a:solidFill>
                  <a:srgbClr val="000000"/>
                </a:solidFill>
                <a:latin typeface="Abstracted Dream"/>
              </a:rPr>
              <a:t>Achieve Goal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435552"/>
            <a:ext cx="3425571" cy="4114800"/>
          </a:xfrm>
          <a:custGeom>
            <a:avLst/>
            <a:gdLst/>
            <a:ahLst/>
            <a:cxnLst/>
            <a:rect l="l" t="t" r="r" b="b"/>
            <a:pathLst>
              <a:path w="3425571" h="4114800">
                <a:moveTo>
                  <a:pt x="0" y="0"/>
                </a:moveTo>
                <a:lnTo>
                  <a:pt x="3425571" y="0"/>
                </a:lnTo>
                <a:lnTo>
                  <a:pt x="34255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65023" y="2862837"/>
            <a:ext cx="5936324" cy="5623318"/>
          </a:xfrm>
          <a:custGeom>
            <a:avLst/>
            <a:gdLst/>
            <a:ahLst/>
            <a:cxnLst/>
            <a:rect l="l" t="t" r="r" b="b"/>
            <a:pathLst>
              <a:path w="5936324" h="5623318">
                <a:moveTo>
                  <a:pt x="0" y="0"/>
                </a:moveTo>
                <a:lnTo>
                  <a:pt x="5936324" y="0"/>
                </a:lnTo>
                <a:lnTo>
                  <a:pt x="5936324" y="5623318"/>
                </a:lnTo>
                <a:lnTo>
                  <a:pt x="0" y="56233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82564" y="1038225"/>
            <a:ext cx="6522873" cy="135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Accordion Black"/>
              </a:rPr>
              <a:t>Importance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5632180">
            <a:off x="-1661101" y="-122139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5" y="0"/>
                </a:lnTo>
                <a:lnTo>
                  <a:pt x="4051335" y="2765035"/>
                </a:lnTo>
                <a:lnTo>
                  <a:pt x="0" y="2765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8649" y="-1073812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5580142" y="8795145"/>
            <a:ext cx="7189229" cy="4114800"/>
          </a:xfrm>
          <a:custGeom>
            <a:avLst/>
            <a:gdLst/>
            <a:ahLst/>
            <a:cxnLst/>
            <a:rect l="l" t="t" r="r" b="b"/>
            <a:pathLst>
              <a:path w="7189229" h="4114800">
                <a:moveTo>
                  <a:pt x="0" y="0"/>
                </a:moveTo>
                <a:lnTo>
                  <a:pt x="7189229" y="0"/>
                </a:lnTo>
                <a:lnTo>
                  <a:pt x="71892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28077">
            <a:off x="5228745" y="-1185328"/>
            <a:ext cx="2465763" cy="3228975"/>
          </a:xfrm>
          <a:custGeom>
            <a:avLst/>
            <a:gdLst/>
            <a:ahLst/>
            <a:cxnLst/>
            <a:rect l="l" t="t" r="r" b="b"/>
            <a:pathLst>
              <a:path w="2465763" h="3228975">
                <a:moveTo>
                  <a:pt x="0" y="0"/>
                </a:moveTo>
                <a:lnTo>
                  <a:pt x="2465763" y="0"/>
                </a:lnTo>
                <a:lnTo>
                  <a:pt x="2465763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32501" y="493812"/>
            <a:ext cx="8822997" cy="228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Control</a:t>
            </a:r>
          </a:p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Process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0968" y="2775946"/>
            <a:ext cx="7289136" cy="7090341"/>
          </a:xfrm>
          <a:custGeom>
            <a:avLst/>
            <a:gdLst/>
            <a:ahLst/>
            <a:cxnLst/>
            <a:rect l="l" t="t" r="r" b="b"/>
            <a:pathLst>
              <a:path w="7289136" h="7090341">
                <a:moveTo>
                  <a:pt x="0" y="0"/>
                </a:moveTo>
                <a:lnTo>
                  <a:pt x="7289136" y="0"/>
                </a:lnTo>
                <a:lnTo>
                  <a:pt x="7289136" y="7090341"/>
                </a:lnTo>
                <a:lnTo>
                  <a:pt x="0" y="70903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0474" y="3613074"/>
            <a:ext cx="2275862" cy="118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1"/>
              </a:lnSpc>
            </a:pPr>
            <a:r>
              <a:rPr lang="en-US" sz="2923">
                <a:solidFill>
                  <a:srgbClr val="000000"/>
                </a:solidFill>
                <a:latin typeface="Accordion Black"/>
              </a:rPr>
              <a:t>Establishment of Standard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81487" y="3417319"/>
            <a:ext cx="2082778" cy="159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3"/>
              </a:lnSpc>
            </a:pPr>
            <a:r>
              <a:rPr lang="en-US" sz="2656">
                <a:solidFill>
                  <a:srgbClr val="000000"/>
                </a:solidFill>
                <a:latin typeface="Accordion Black"/>
              </a:rPr>
              <a:t>Measurement of Actual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81487" y="7610492"/>
            <a:ext cx="2313280" cy="151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9"/>
              </a:lnSpc>
            </a:pPr>
            <a:r>
              <a:rPr lang="en-US" sz="2525">
                <a:solidFill>
                  <a:srgbClr val="000000"/>
                </a:solidFill>
                <a:latin typeface="Accordion Black"/>
              </a:rPr>
              <a:t>Comparison of Actual 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0474" y="7714409"/>
            <a:ext cx="2275862" cy="132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3"/>
              </a:lnSpc>
            </a:pPr>
            <a:r>
              <a:rPr lang="en-US" sz="2213">
                <a:solidFill>
                  <a:srgbClr val="000000"/>
                </a:solidFill>
                <a:latin typeface="Accordion Black"/>
              </a:rPr>
              <a:t>Analyzing and Taking corrective Action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15894" y="3360169"/>
            <a:ext cx="6299571" cy="535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862" lvl="1" indent="-343931">
              <a:lnSpc>
                <a:spcPts val="5320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Abstracted Dream"/>
              </a:rPr>
              <a:t>Determine the basic boundary of the company</a:t>
            </a:r>
          </a:p>
          <a:p>
            <a:pPr marL="687862" lvl="1" indent="-343931">
              <a:lnSpc>
                <a:spcPts val="5320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Abstracted Dream"/>
              </a:rPr>
              <a:t>Measuring the actual work done according to the standard</a:t>
            </a:r>
          </a:p>
          <a:p>
            <a:pPr marL="687862" lvl="1" indent="-343931">
              <a:lnSpc>
                <a:spcPts val="5320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Abstracted Dream"/>
              </a:rPr>
              <a:t>Compare the actual work with the standard</a:t>
            </a:r>
          </a:p>
          <a:p>
            <a:pPr marL="687862" lvl="1" indent="-343931">
              <a:lnSpc>
                <a:spcPts val="5320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Abstracted Dream"/>
              </a:rPr>
              <a:t>Analyze the difference and take actions if necessary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78706" y="2958516"/>
            <a:ext cx="132670" cy="68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93964" y="7063814"/>
            <a:ext cx="192059" cy="68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27750" y="7063814"/>
            <a:ext cx="234581" cy="68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82271" y="2958516"/>
            <a:ext cx="215446" cy="68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bstracted Dream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142913" y="8876268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615243" y="2830843"/>
            <a:ext cx="5552488" cy="6535679"/>
            <a:chOff x="0" y="0"/>
            <a:chExt cx="1048738" cy="1234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8738" cy="1234440"/>
            </a:xfrm>
            <a:custGeom>
              <a:avLst/>
              <a:gdLst/>
              <a:ahLst/>
              <a:cxnLst/>
              <a:rect l="l" t="t" r="r" b="b"/>
              <a:pathLst>
                <a:path w="1048738" h="1234440">
                  <a:moveTo>
                    <a:pt x="47407" y="0"/>
                  </a:moveTo>
                  <a:lnTo>
                    <a:pt x="1001331" y="0"/>
                  </a:lnTo>
                  <a:cubicBezTo>
                    <a:pt x="1027513" y="0"/>
                    <a:pt x="1048738" y="21225"/>
                    <a:pt x="1048738" y="47407"/>
                  </a:cubicBezTo>
                  <a:lnTo>
                    <a:pt x="1048738" y="1187033"/>
                  </a:lnTo>
                  <a:cubicBezTo>
                    <a:pt x="1048738" y="1213215"/>
                    <a:pt x="1027513" y="1234440"/>
                    <a:pt x="1001331" y="1234440"/>
                  </a:cubicBezTo>
                  <a:lnTo>
                    <a:pt x="47407" y="1234440"/>
                  </a:lnTo>
                  <a:cubicBezTo>
                    <a:pt x="21225" y="1234440"/>
                    <a:pt x="0" y="1213215"/>
                    <a:pt x="0" y="1187033"/>
                  </a:cubicBezTo>
                  <a:lnTo>
                    <a:pt x="0" y="47407"/>
                  </a:lnTo>
                  <a:cubicBezTo>
                    <a:pt x="0" y="21225"/>
                    <a:pt x="21225" y="0"/>
                    <a:pt x="4740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48738" cy="1291590"/>
            </a:xfrm>
            <a:prstGeom prst="rect">
              <a:avLst/>
            </a:prstGeom>
          </p:spPr>
          <p:txBody>
            <a:bodyPr lIns="55987" tIns="55987" rIns="55987" bIns="5598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5243" y="2830843"/>
            <a:ext cx="5552488" cy="1069883"/>
            <a:chOff x="0" y="0"/>
            <a:chExt cx="1048738" cy="2020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8738" cy="202076"/>
            </a:xfrm>
            <a:custGeom>
              <a:avLst/>
              <a:gdLst/>
              <a:ahLst/>
              <a:cxnLst/>
              <a:rect l="l" t="t" r="r" b="b"/>
              <a:pathLst>
                <a:path w="1048738" h="202076">
                  <a:moveTo>
                    <a:pt x="23703" y="0"/>
                  </a:moveTo>
                  <a:lnTo>
                    <a:pt x="1025034" y="0"/>
                  </a:lnTo>
                  <a:cubicBezTo>
                    <a:pt x="1031321" y="0"/>
                    <a:pt x="1037350" y="2497"/>
                    <a:pt x="1041795" y="6943"/>
                  </a:cubicBezTo>
                  <a:cubicBezTo>
                    <a:pt x="1046240" y="11388"/>
                    <a:pt x="1048738" y="17417"/>
                    <a:pt x="1048738" y="23703"/>
                  </a:cubicBezTo>
                  <a:lnTo>
                    <a:pt x="1048738" y="178373"/>
                  </a:lnTo>
                  <a:cubicBezTo>
                    <a:pt x="1048738" y="184660"/>
                    <a:pt x="1046240" y="190689"/>
                    <a:pt x="1041795" y="195134"/>
                  </a:cubicBezTo>
                  <a:cubicBezTo>
                    <a:pt x="1037350" y="199579"/>
                    <a:pt x="1031321" y="202076"/>
                    <a:pt x="1025034" y="202076"/>
                  </a:cubicBezTo>
                  <a:lnTo>
                    <a:pt x="23703" y="202076"/>
                  </a:lnTo>
                  <a:cubicBezTo>
                    <a:pt x="17417" y="202076"/>
                    <a:pt x="11388" y="199579"/>
                    <a:pt x="6943" y="195134"/>
                  </a:cubicBezTo>
                  <a:cubicBezTo>
                    <a:pt x="2497" y="190689"/>
                    <a:pt x="0" y="184660"/>
                    <a:pt x="0" y="178373"/>
                  </a:cubicBezTo>
                  <a:lnTo>
                    <a:pt x="0" y="23703"/>
                  </a:lnTo>
                  <a:cubicBezTo>
                    <a:pt x="0" y="17417"/>
                    <a:pt x="2497" y="11388"/>
                    <a:pt x="6943" y="6943"/>
                  </a:cubicBezTo>
                  <a:cubicBezTo>
                    <a:pt x="11388" y="2497"/>
                    <a:pt x="17417" y="0"/>
                    <a:pt x="23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1048738" cy="325901"/>
            </a:xfrm>
            <a:prstGeom prst="rect">
              <a:avLst/>
            </a:prstGeom>
          </p:spPr>
          <p:txBody>
            <a:bodyPr lIns="55987" tIns="55987" rIns="55987" bIns="55987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Accordion Black"/>
                </a:rPr>
                <a:t>Pre-Control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67756" y="2791559"/>
            <a:ext cx="5552488" cy="6574963"/>
            <a:chOff x="0" y="0"/>
            <a:chExt cx="1048738" cy="12418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8738" cy="1241860"/>
            </a:xfrm>
            <a:custGeom>
              <a:avLst/>
              <a:gdLst/>
              <a:ahLst/>
              <a:cxnLst/>
              <a:rect l="l" t="t" r="r" b="b"/>
              <a:pathLst>
                <a:path w="1048738" h="1241860">
                  <a:moveTo>
                    <a:pt x="47407" y="0"/>
                  </a:moveTo>
                  <a:lnTo>
                    <a:pt x="1001331" y="0"/>
                  </a:lnTo>
                  <a:cubicBezTo>
                    <a:pt x="1027513" y="0"/>
                    <a:pt x="1048738" y="21225"/>
                    <a:pt x="1048738" y="47407"/>
                  </a:cubicBezTo>
                  <a:lnTo>
                    <a:pt x="1048738" y="1194453"/>
                  </a:lnTo>
                  <a:cubicBezTo>
                    <a:pt x="1048738" y="1220635"/>
                    <a:pt x="1027513" y="1241860"/>
                    <a:pt x="1001331" y="1241860"/>
                  </a:cubicBezTo>
                  <a:lnTo>
                    <a:pt x="47407" y="1241860"/>
                  </a:lnTo>
                  <a:cubicBezTo>
                    <a:pt x="21225" y="1241860"/>
                    <a:pt x="0" y="1220635"/>
                    <a:pt x="0" y="1194453"/>
                  </a:cubicBezTo>
                  <a:lnTo>
                    <a:pt x="0" y="47407"/>
                  </a:lnTo>
                  <a:cubicBezTo>
                    <a:pt x="0" y="21225"/>
                    <a:pt x="21225" y="0"/>
                    <a:pt x="4740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48738" cy="1299010"/>
            </a:xfrm>
            <a:prstGeom prst="rect">
              <a:avLst/>
            </a:prstGeom>
          </p:spPr>
          <p:txBody>
            <a:bodyPr lIns="55987" tIns="55987" rIns="55987" bIns="5598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121143" y="2791559"/>
            <a:ext cx="5552488" cy="6574963"/>
            <a:chOff x="0" y="0"/>
            <a:chExt cx="1048738" cy="12418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738" cy="1241860"/>
            </a:xfrm>
            <a:custGeom>
              <a:avLst/>
              <a:gdLst/>
              <a:ahLst/>
              <a:cxnLst/>
              <a:rect l="l" t="t" r="r" b="b"/>
              <a:pathLst>
                <a:path w="1048738" h="1241860">
                  <a:moveTo>
                    <a:pt x="47407" y="0"/>
                  </a:moveTo>
                  <a:lnTo>
                    <a:pt x="1001331" y="0"/>
                  </a:lnTo>
                  <a:cubicBezTo>
                    <a:pt x="1027513" y="0"/>
                    <a:pt x="1048738" y="21225"/>
                    <a:pt x="1048738" y="47407"/>
                  </a:cubicBezTo>
                  <a:lnTo>
                    <a:pt x="1048738" y="1194453"/>
                  </a:lnTo>
                  <a:cubicBezTo>
                    <a:pt x="1048738" y="1220635"/>
                    <a:pt x="1027513" y="1241860"/>
                    <a:pt x="1001331" y="1241860"/>
                  </a:cubicBezTo>
                  <a:lnTo>
                    <a:pt x="47407" y="1241860"/>
                  </a:lnTo>
                  <a:cubicBezTo>
                    <a:pt x="21225" y="1241860"/>
                    <a:pt x="0" y="1220635"/>
                    <a:pt x="0" y="1194453"/>
                  </a:cubicBezTo>
                  <a:lnTo>
                    <a:pt x="0" y="47407"/>
                  </a:lnTo>
                  <a:cubicBezTo>
                    <a:pt x="0" y="21225"/>
                    <a:pt x="21225" y="0"/>
                    <a:pt x="4740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48738" cy="1299010"/>
            </a:xfrm>
            <a:prstGeom prst="rect">
              <a:avLst/>
            </a:prstGeom>
          </p:spPr>
          <p:txBody>
            <a:bodyPr lIns="55987" tIns="55987" rIns="55987" bIns="5598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21143" y="2791559"/>
            <a:ext cx="5552488" cy="1069883"/>
            <a:chOff x="0" y="0"/>
            <a:chExt cx="1048738" cy="20207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8738" cy="202076"/>
            </a:xfrm>
            <a:custGeom>
              <a:avLst/>
              <a:gdLst/>
              <a:ahLst/>
              <a:cxnLst/>
              <a:rect l="l" t="t" r="r" b="b"/>
              <a:pathLst>
                <a:path w="1048738" h="202076">
                  <a:moveTo>
                    <a:pt x="23703" y="0"/>
                  </a:moveTo>
                  <a:lnTo>
                    <a:pt x="1025034" y="0"/>
                  </a:lnTo>
                  <a:cubicBezTo>
                    <a:pt x="1031321" y="0"/>
                    <a:pt x="1037350" y="2497"/>
                    <a:pt x="1041795" y="6943"/>
                  </a:cubicBezTo>
                  <a:cubicBezTo>
                    <a:pt x="1046240" y="11388"/>
                    <a:pt x="1048738" y="17417"/>
                    <a:pt x="1048738" y="23703"/>
                  </a:cubicBezTo>
                  <a:lnTo>
                    <a:pt x="1048738" y="178373"/>
                  </a:lnTo>
                  <a:cubicBezTo>
                    <a:pt x="1048738" y="184660"/>
                    <a:pt x="1046240" y="190689"/>
                    <a:pt x="1041795" y="195134"/>
                  </a:cubicBezTo>
                  <a:cubicBezTo>
                    <a:pt x="1037350" y="199579"/>
                    <a:pt x="1031321" y="202076"/>
                    <a:pt x="1025034" y="202076"/>
                  </a:cubicBezTo>
                  <a:lnTo>
                    <a:pt x="23703" y="202076"/>
                  </a:lnTo>
                  <a:cubicBezTo>
                    <a:pt x="17417" y="202076"/>
                    <a:pt x="11388" y="199579"/>
                    <a:pt x="6943" y="195134"/>
                  </a:cubicBezTo>
                  <a:cubicBezTo>
                    <a:pt x="2497" y="190689"/>
                    <a:pt x="0" y="184660"/>
                    <a:pt x="0" y="178373"/>
                  </a:cubicBezTo>
                  <a:lnTo>
                    <a:pt x="0" y="23703"/>
                  </a:lnTo>
                  <a:cubicBezTo>
                    <a:pt x="0" y="17417"/>
                    <a:pt x="2497" y="11388"/>
                    <a:pt x="6943" y="6943"/>
                  </a:cubicBezTo>
                  <a:cubicBezTo>
                    <a:pt x="11388" y="2497"/>
                    <a:pt x="17417" y="0"/>
                    <a:pt x="23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23825"/>
              <a:ext cx="1048738" cy="325901"/>
            </a:xfrm>
            <a:prstGeom prst="rect">
              <a:avLst/>
            </a:prstGeom>
          </p:spPr>
          <p:txBody>
            <a:bodyPr lIns="55987" tIns="55987" rIns="55987" bIns="55987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Accordion Black"/>
                </a:rPr>
                <a:t>Feedback Control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367756" y="2791559"/>
            <a:ext cx="5552488" cy="1069883"/>
            <a:chOff x="0" y="0"/>
            <a:chExt cx="1048738" cy="20207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8738" cy="202076"/>
            </a:xfrm>
            <a:custGeom>
              <a:avLst/>
              <a:gdLst/>
              <a:ahLst/>
              <a:cxnLst/>
              <a:rect l="l" t="t" r="r" b="b"/>
              <a:pathLst>
                <a:path w="1048738" h="202076">
                  <a:moveTo>
                    <a:pt x="23703" y="0"/>
                  </a:moveTo>
                  <a:lnTo>
                    <a:pt x="1025034" y="0"/>
                  </a:lnTo>
                  <a:cubicBezTo>
                    <a:pt x="1031321" y="0"/>
                    <a:pt x="1037350" y="2497"/>
                    <a:pt x="1041795" y="6943"/>
                  </a:cubicBezTo>
                  <a:cubicBezTo>
                    <a:pt x="1046240" y="11388"/>
                    <a:pt x="1048738" y="17417"/>
                    <a:pt x="1048738" y="23703"/>
                  </a:cubicBezTo>
                  <a:lnTo>
                    <a:pt x="1048738" y="178373"/>
                  </a:lnTo>
                  <a:cubicBezTo>
                    <a:pt x="1048738" y="184660"/>
                    <a:pt x="1046240" y="190689"/>
                    <a:pt x="1041795" y="195134"/>
                  </a:cubicBezTo>
                  <a:cubicBezTo>
                    <a:pt x="1037350" y="199579"/>
                    <a:pt x="1031321" y="202076"/>
                    <a:pt x="1025034" y="202076"/>
                  </a:cubicBezTo>
                  <a:lnTo>
                    <a:pt x="23703" y="202076"/>
                  </a:lnTo>
                  <a:cubicBezTo>
                    <a:pt x="17417" y="202076"/>
                    <a:pt x="11388" y="199579"/>
                    <a:pt x="6943" y="195134"/>
                  </a:cubicBezTo>
                  <a:cubicBezTo>
                    <a:pt x="2497" y="190689"/>
                    <a:pt x="0" y="184660"/>
                    <a:pt x="0" y="178373"/>
                  </a:cubicBezTo>
                  <a:lnTo>
                    <a:pt x="0" y="23703"/>
                  </a:lnTo>
                  <a:cubicBezTo>
                    <a:pt x="0" y="17417"/>
                    <a:pt x="2497" y="11388"/>
                    <a:pt x="6943" y="6943"/>
                  </a:cubicBezTo>
                  <a:cubicBezTo>
                    <a:pt x="11388" y="2497"/>
                    <a:pt x="17417" y="0"/>
                    <a:pt x="23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23825"/>
              <a:ext cx="1048738" cy="325901"/>
            </a:xfrm>
            <a:prstGeom prst="rect">
              <a:avLst/>
            </a:prstGeom>
          </p:spPr>
          <p:txBody>
            <a:bodyPr lIns="55987" tIns="55987" rIns="55987" bIns="55987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Accordion Black"/>
                </a:rPr>
                <a:t>Concurrent Control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565890" y="3866619"/>
            <a:ext cx="5156220" cy="535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>
              <a:lnSpc>
                <a:spcPts val="4671"/>
              </a:lnSpc>
              <a:buFont typeface="Arial"/>
              <a:buChar char="•"/>
            </a:pPr>
            <a:r>
              <a:rPr lang="en-US" sz="3199" spc="-153">
                <a:solidFill>
                  <a:srgbClr val="000000"/>
                </a:solidFill>
                <a:latin typeface="Abstracted Dream"/>
              </a:rPr>
              <a:t>Also called side-by-side or real-time control.</a:t>
            </a:r>
          </a:p>
          <a:p>
            <a:pPr marL="690879" lvl="1" indent="-345439">
              <a:lnSpc>
                <a:spcPts val="4671"/>
              </a:lnSpc>
              <a:buFont typeface="Arial"/>
              <a:buChar char="•"/>
            </a:pPr>
            <a:r>
              <a:rPr lang="en-US" sz="3199" spc="-153">
                <a:solidFill>
                  <a:srgbClr val="000000"/>
                </a:solidFill>
                <a:latin typeface="Abstracted Dream"/>
              </a:rPr>
              <a:t>Solving or managing problems as they happen.</a:t>
            </a:r>
          </a:p>
          <a:p>
            <a:pPr marL="690879" lvl="1" indent="-345439">
              <a:lnSpc>
                <a:spcPts val="4671"/>
              </a:lnSpc>
              <a:buFont typeface="Arial"/>
              <a:buChar char="•"/>
            </a:pPr>
            <a:r>
              <a:rPr lang="en-US" sz="3199" spc="-153">
                <a:solidFill>
                  <a:srgbClr val="000000"/>
                </a:solidFill>
                <a:latin typeface="Abstracted Dream"/>
              </a:rPr>
              <a:t> Continuous observance is necessary to make activities according to standards.</a:t>
            </a:r>
          </a:p>
          <a:p>
            <a:pPr marL="690879" lvl="1" indent="-345439">
              <a:lnSpc>
                <a:spcPts val="4671"/>
              </a:lnSpc>
              <a:buFont typeface="Arial"/>
              <a:buChar char="•"/>
            </a:pPr>
            <a:r>
              <a:rPr lang="en-US" sz="3199" spc="-153">
                <a:solidFill>
                  <a:srgbClr val="000000"/>
                </a:solidFill>
                <a:latin typeface="Abstracted Dream"/>
              </a:rPr>
              <a:t> Identify and analyze as problem occurs and solved immediately.</a:t>
            </a:r>
          </a:p>
        </p:txBody>
      </p:sp>
      <p:sp>
        <p:nvSpPr>
          <p:cNvPr id="27" name="Freeform 27"/>
          <p:cNvSpPr/>
          <p:nvPr/>
        </p:nvSpPr>
        <p:spPr>
          <a:xfrm rot="-2258343">
            <a:off x="14902681" y="-795573"/>
            <a:ext cx="3101530" cy="4114800"/>
          </a:xfrm>
          <a:custGeom>
            <a:avLst/>
            <a:gdLst/>
            <a:ahLst/>
            <a:cxnLst/>
            <a:rect l="l" t="t" r="r" b="b"/>
            <a:pathLst>
              <a:path w="3101530" h="4114800">
                <a:moveTo>
                  <a:pt x="0" y="0"/>
                </a:moveTo>
                <a:lnTo>
                  <a:pt x="3101530" y="0"/>
                </a:lnTo>
                <a:lnTo>
                  <a:pt x="31015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732501" y="1091678"/>
            <a:ext cx="8822997" cy="135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Accordion Black"/>
              </a:rPr>
              <a:t>Type of Control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9576" y="3960344"/>
            <a:ext cx="5378130" cy="509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494"/>
              </a:lnSpc>
              <a:buFont typeface="Arial"/>
              <a:buChar char="•"/>
            </a:pPr>
            <a:r>
              <a:rPr lang="en-US" sz="3099" spc="-198">
                <a:solidFill>
                  <a:srgbClr val="000000"/>
                </a:solidFill>
                <a:latin typeface="Abstracted Dream"/>
              </a:rPr>
              <a:t>Also called feed-forward or preventive control</a:t>
            </a:r>
          </a:p>
          <a:p>
            <a:pPr marL="669289" lvl="1" indent="-334645">
              <a:lnSpc>
                <a:spcPts val="4494"/>
              </a:lnSpc>
              <a:buFont typeface="Arial"/>
              <a:buChar char="•"/>
            </a:pPr>
            <a:r>
              <a:rPr lang="en-US" sz="3099" spc="-198">
                <a:solidFill>
                  <a:srgbClr val="000000"/>
                </a:solidFill>
                <a:latin typeface="Abstracted Dream"/>
              </a:rPr>
              <a:t> Helps manager to identify problems and find solution.</a:t>
            </a:r>
          </a:p>
          <a:p>
            <a:pPr marL="669289" lvl="1" indent="-334645">
              <a:lnSpc>
                <a:spcPts val="4494"/>
              </a:lnSpc>
              <a:buFont typeface="Arial"/>
              <a:buChar char="•"/>
            </a:pPr>
            <a:r>
              <a:rPr lang="en-US" sz="3099" spc="-198">
                <a:solidFill>
                  <a:srgbClr val="000000"/>
                </a:solidFill>
                <a:latin typeface="Abstracted Dream"/>
              </a:rPr>
              <a:t>Let you prevent problems before their occurrence.</a:t>
            </a:r>
          </a:p>
          <a:p>
            <a:pPr marL="669289" lvl="1" indent="-334645">
              <a:lnSpc>
                <a:spcPts val="4494"/>
              </a:lnSpc>
              <a:buFont typeface="Arial"/>
              <a:buChar char="•"/>
            </a:pPr>
            <a:r>
              <a:rPr lang="en-US" sz="3099" spc="-198">
                <a:solidFill>
                  <a:srgbClr val="000000"/>
                </a:solidFill>
                <a:latin typeface="Abstracted Dream"/>
              </a:rPr>
              <a:t>predicts problems that may occur in the future and tries to identify steps to resolve  it.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71724" y="3775718"/>
            <a:ext cx="5251325" cy="527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>
              <a:lnSpc>
                <a:spcPts val="4639"/>
              </a:lnSpc>
              <a:buFont typeface="Arial"/>
              <a:buChar char="•"/>
            </a:pPr>
            <a:r>
              <a:rPr lang="en-US" sz="3199" spc="-127">
                <a:solidFill>
                  <a:srgbClr val="000000"/>
                </a:solidFill>
                <a:latin typeface="Abstracted Dream"/>
              </a:rPr>
              <a:t>Also called a post-control system.</a:t>
            </a:r>
          </a:p>
          <a:p>
            <a:pPr marL="690879" lvl="1" indent="-345439">
              <a:lnSpc>
                <a:spcPts val="4639"/>
              </a:lnSpc>
              <a:buFont typeface="Arial"/>
              <a:buChar char="•"/>
            </a:pPr>
            <a:r>
              <a:rPr lang="en-US" sz="3199" spc="-127">
                <a:solidFill>
                  <a:srgbClr val="000000"/>
                </a:solidFill>
                <a:latin typeface="Abstracted Dream"/>
              </a:rPr>
              <a:t>Solves problems after they happen.</a:t>
            </a:r>
          </a:p>
          <a:p>
            <a:pPr marL="690879" lvl="1" indent="-345439">
              <a:lnSpc>
                <a:spcPts val="4639"/>
              </a:lnSpc>
              <a:buFont typeface="Arial"/>
              <a:buChar char="•"/>
            </a:pPr>
            <a:r>
              <a:rPr lang="en-US" sz="3199" spc="-127">
                <a:solidFill>
                  <a:srgbClr val="000000"/>
                </a:solidFill>
                <a:latin typeface="Abstracted Dream"/>
              </a:rPr>
              <a:t> Identification of whether or not the projects meet the standard.</a:t>
            </a:r>
          </a:p>
          <a:p>
            <a:pPr marL="690879" lvl="1" indent="-345439">
              <a:lnSpc>
                <a:spcPts val="4639"/>
              </a:lnSpc>
              <a:buFont typeface="Arial"/>
              <a:buChar char="•"/>
            </a:pPr>
            <a:r>
              <a:rPr lang="en-US" sz="3199" spc="-127">
                <a:solidFill>
                  <a:srgbClr val="000000"/>
                </a:solidFill>
                <a:latin typeface="Abstracted Dream"/>
              </a:rPr>
              <a:t>Managers take the base of past performance to take better future actions.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1312532" y="-1716243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75226" y="9106987"/>
            <a:ext cx="7315200" cy="917725"/>
          </a:xfrm>
          <a:custGeom>
            <a:avLst/>
            <a:gdLst/>
            <a:ahLst/>
            <a:cxnLst/>
            <a:rect l="l" t="t" r="r" b="b"/>
            <a:pathLst>
              <a:path w="7315200" h="917725">
                <a:moveTo>
                  <a:pt x="0" y="0"/>
                </a:moveTo>
                <a:lnTo>
                  <a:pt x="7315200" y="0"/>
                </a:lnTo>
                <a:lnTo>
                  <a:pt x="7315200" y="917725"/>
                </a:lnTo>
                <a:lnTo>
                  <a:pt x="0" y="917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56860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79288">
            <a:off x="9615571" y="2080741"/>
            <a:ext cx="1215102" cy="1801793"/>
          </a:xfrm>
          <a:custGeom>
            <a:avLst/>
            <a:gdLst/>
            <a:ahLst/>
            <a:cxnLst/>
            <a:rect l="l" t="t" r="r" b="b"/>
            <a:pathLst>
              <a:path w="1215102" h="1801793">
                <a:moveTo>
                  <a:pt x="0" y="0"/>
                </a:moveTo>
                <a:lnTo>
                  <a:pt x="1215102" y="0"/>
                </a:lnTo>
                <a:lnTo>
                  <a:pt x="1215102" y="1801793"/>
                </a:lnTo>
                <a:lnTo>
                  <a:pt x="0" y="18017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04950" y="2353945"/>
            <a:ext cx="9275318" cy="135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Accordion Black"/>
              </a:rPr>
              <a:t>What is Quality?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4950" y="4389917"/>
            <a:ext cx="7881929" cy="415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697"/>
              </a:lnSpc>
              <a:buFont typeface="Arial"/>
              <a:buChar char="•"/>
            </a:pPr>
            <a:r>
              <a:rPr lang="en-US" sz="2899" spc="202">
                <a:solidFill>
                  <a:srgbClr val="000000"/>
                </a:solidFill>
                <a:latin typeface="Abstracted Dream"/>
              </a:rPr>
              <a:t>Quality refers to the degree of excellence or superiority of a product, service, or process.</a:t>
            </a:r>
          </a:p>
          <a:p>
            <a:pPr marL="626104" lvl="1" indent="-313052" algn="just">
              <a:lnSpc>
                <a:spcPts val="4697"/>
              </a:lnSpc>
              <a:buFont typeface="Arial"/>
              <a:buChar char="•"/>
            </a:pPr>
            <a:r>
              <a:rPr lang="en-US" sz="2899" spc="202">
                <a:solidFill>
                  <a:srgbClr val="000000"/>
                </a:solidFill>
                <a:latin typeface="Abstracted Dream"/>
              </a:rPr>
              <a:t>It is the the ability of a product or service to meet customer's expectations.</a:t>
            </a:r>
          </a:p>
          <a:p>
            <a:pPr marL="626104" lvl="1" indent="-313052" algn="just">
              <a:lnSpc>
                <a:spcPts val="4697"/>
              </a:lnSpc>
              <a:buFont typeface="Arial"/>
              <a:buChar char="•"/>
            </a:pPr>
            <a:r>
              <a:rPr lang="en-US" sz="2899" spc="202">
                <a:solidFill>
                  <a:srgbClr val="000000"/>
                </a:solidFill>
                <a:latin typeface="Abstracted Dream"/>
              </a:rPr>
              <a:t>It defines how good something is compared to other similar things.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5817134">
            <a:off x="-3615420" y="-3082765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5" y="0"/>
                </a:lnTo>
                <a:lnTo>
                  <a:pt x="7567145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038150" y="2356603"/>
            <a:ext cx="3053076" cy="2869891"/>
          </a:xfrm>
          <a:custGeom>
            <a:avLst/>
            <a:gdLst/>
            <a:ahLst/>
            <a:cxnLst/>
            <a:rect l="l" t="t" r="r" b="b"/>
            <a:pathLst>
              <a:path w="3053076" h="2869891">
                <a:moveTo>
                  <a:pt x="0" y="0"/>
                </a:moveTo>
                <a:lnTo>
                  <a:pt x="3053075" y="0"/>
                </a:lnTo>
                <a:lnTo>
                  <a:pt x="3053075" y="2869891"/>
                </a:lnTo>
                <a:lnTo>
                  <a:pt x="0" y="2869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51129" y="6656053"/>
            <a:ext cx="6008171" cy="3477229"/>
          </a:xfrm>
          <a:custGeom>
            <a:avLst/>
            <a:gdLst/>
            <a:ahLst/>
            <a:cxnLst/>
            <a:rect l="l" t="t" r="r" b="b"/>
            <a:pathLst>
              <a:path w="6008171" h="3477229">
                <a:moveTo>
                  <a:pt x="0" y="0"/>
                </a:moveTo>
                <a:lnTo>
                  <a:pt x="6008171" y="0"/>
                </a:lnTo>
                <a:lnTo>
                  <a:pt x="6008171" y="3477229"/>
                </a:lnTo>
                <a:lnTo>
                  <a:pt x="0" y="3477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99360" y="2128003"/>
            <a:ext cx="7707571" cy="686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>
              <a:lnSpc>
                <a:spcPts val="542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Abstracted Dream"/>
              </a:rPr>
              <a:t> To meet the expectations of the    customers</a:t>
            </a:r>
          </a:p>
          <a:p>
            <a:pPr marL="669283" lvl="1" indent="-334641">
              <a:lnSpc>
                <a:spcPts val="542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Abstracted Dream"/>
              </a:rPr>
              <a:t> To gaining competitive advantage</a:t>
            </a:r>
          </a:p>
          <a:p>
            <a:pPr marL="669283" lvl="1" indent="-334641">
              <a:lnSpc>
                <a:spcPts val="542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Abstracted Dream"/>
              </a:rPr>
              <a:t> For the satisfaction of customers</a:t>
            </a:r>
          </a:p>
          <a:p>
            <a:pPr marL="669283" lvl="1" indent="-334641">
              <a:lnSpc>
                <a:spcPts val="542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Abstracted Dream"/>
              </a:rPr>
              <a:t> To manage costs effectively</a:t>
            </a:r>
          </a:p>
          <a:p>
            <a:pPr marL="669283" lvl="1" indent="-334641">
              <a:lnSpc>
                <a:spcPts val="542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Abstracted Dream"/>
              </a:rPr>
              <a:t> To Reduced risk</a:t>
            </a:r>
          </a:p>
          <a:p>
            <a:pPr marL="669283" lvl="1" indent="-334641">
              <a:lnSpc>
                <a:spcPts val="542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Abstracted Dream"/>
              </a:rPr>
              <a:t> To enhance growth in revenues and   profits</a:t>
            </a:r>
          </a:p>
          <a:p>
            <a:pPr marL="669283" lvl="1" indent="-334641">
              <a:lnSpc>
                <a:spcPts val="542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Abstracted Dream"/>
              </a:rPr>
              <a:t> To build a positive reputation for a business or individual.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99360" y="544553"/>
            <a:ext cx="12889281" cy="135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Accordion Black"/>
              </a:rPr>
              <a:t>Importance of Quality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27969" y="-777890"/>
            <a:ext cx="4662663" cy="4114800"/>
          </a:xfrm>
          <a:custGeom>
            <a:avLst/>
            <a:gdLst/>
            <a:ahLst/>
            <a:cxnLst/>
            <a:rect l="l" t="t" r="r" b="b"/>
            <a:pathLst>
              <a:path w="4662663" h="4114800">
                <a:moveTo>
                  <a:pt x="0" y="0"/>
                </a:moveTo>
                <a:lnTo>
                  <a:pt x="4662662" y="0"/>
                </a:lnTo>
                <a:lnTo>
                  <a:pt x="46626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62736" y="-1732517"/>
            <a:ext cx="5899355" cy="4114800"/>
          </a:xfrm>
          <a:custGeom>
            <a:avLst/>
            <a:gdLst/>
            <a:ahLst/>
            <a:cxnLst/>
            <a:rect l="l" t="t" r="r" b="b"/>
            <a:pathLst>
              <a:path w="5899355" h="4114800">
                <a:moveTo>
                  <a:pt x="0" y="0"/>
                </a:moveTo>
                <a:lnTo>
                  <a:pt x="5899355" y="0"/>
                </a:lnTo>
                <a:lnTo>
                  <a:pt x="5899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32667" y="1549498"/>
            <a:ext cx="2620222" cy="6520916"/>
          </a:xfrm>
          <a:custGeom>
            <a:avLst/>
            <a:gdLst/>
            <a:ahLst/>
            <a:cxnLst/>
            <a:rect l="l" t="t" r="r" b="b"/>
            <a:pathLst>
              <a:path w="2620222" h="6520916">
                <a:moveTo>
                  <a:pt x="0" y="0"/>
                </a:moveTo>
                <a:lnTo>
                  <a:pt x="2620223" y="0"/>
                </a:lnTo>
                <a:lnTo>
                  <a:pt x="2620223" y="6520916"/>
                </a:lnTo>
                <a:lnTo>
                  <a:pt x="0" y="65209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4950" y="873802"/>
            <a:ext cx="8751165" cy="246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Accordion Black"/>
              </a:rPr>
              <a:t>How is Quality Measured?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4950" y="4676606"/>
            <a:ext cx="7707571" cy="3692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>
              <a:lnSpc>
                <a:spcPts val="419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Abstracted Dream"/>
              </a:rPr>
              <a:t>Failure or reject rates</a:t>
            </a:r>
          </a:p>
          <a:p>
            <a:pPr marL="604515" lvl="1" indent="-302257">
              <a:lnSpc>
                <a:spcPts val="419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Abstracted Dream"/>
              </a:rPr>
              <a:t>Level of product returns</a:t>
            </a:r>
          </a:p>
          <a:p>
            <a:pPr marL="604515" lvl="1" indent="-302257">
              <a:lnSpc>
                <a:spcPts val="419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Abstracted Dream"/>
              </a:rPr>
              <a:t>Customer complaints</a:t>
            </a:r>
          </a:p>
          <a:p>
            <a:pPr marL="604515" lvl="1" indent="-302257">
              <a:lnSpc>
                <a:spcPts val="419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Abstracted Dream"/>
              </a:rPr>
              <a:t>Customer satisfaction – usually measured by a survey</a:t>
            </a:r>
          </a:p>
          <a:p>
            <a:pPr marL="604515" lvl="1" indent="-302257">
              <a:lnSpc>
                <a:spcPts val="4199"/>
              </a:lnSpc>
              <a:buFont typeface="Arial"/>
              <a:buChar char="•"/>
            </a:pPr>
            <a:r>
              <a:rPr lang="en-US" sz="2799" spc="167">
                <a:solidFill>
                  <a:srgbClr val="000000"/>
                </a:solidFill>
                <a:latin typeface="Abstracted Dream"/>
              </a:rPr>
              <a:t>Customer loyalty – evident from repeat purchases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4950" y="3500064"/>
            <a:ext cx="7707571" cy="108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bstracted Dream"/>
              </a:rPr>
              <a:t>Quality of a product can be measured on the basis of given factors: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3366" y="8565050"/>
            <a:ext cx="16621268" cy="134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42">
                <a:solidFill>
                  <a:srgbClr val="000000"/>
                </a:solidFill>
                <a:latin typeface="Abstracted Dream"/>
              </a:rPr>
              <a:t>The Price-to-Earnings ratio (P/E) is a common valuation metric. A low P/E may suggest a stock is undervalued, while a high P/E could indicate the opposite. However, it's crucial to consider other factors and compare P/E ratios within the same industry for a more accurate assessment of a stock's valuation.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586</Words>
  <Application>Microsoft Office PowerPoint</Application>
  <PresentationFormat>Custom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Accordion Black</vt:lpstr>
      <vt:lpstr>Fibre</vt:lpstr>
      <vt:lpstr>Arial</vt:lpstr>
      <vt:lpstr>Raleway Bold</vt:lpstr>
      <vt:lpstr>Abstracted Dream</vt:lpstr>
      <vt:lpstr>DM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 TROL</dc:title>
  <cp:lastModifiedBy>adarsha shakya</cp:lastModifiedBy>
  <cp:revision>2</cp:revision>
  <dcterms:created xsi:type="dcterms:W3CDTF">2006-08-16T00:00:00Z</dcterms:created>
  <dcterms:modified xsi:type="dcterms:W3CDTF">2023-12-24T04:06:42Z</dcterms:modified>
  <dc:identifier>DAF3ryEk5gc</dc:identifier>
</cp:coreProperties>
</file>